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83" r:id="rId2"/>
    <p:sldId id="256" r:id="rId3"/>
    <p:sldId id="257" r:id="rId4"/>
    <p:sldId id="289" r:id="rId5"/>
    <p:sldId id="278" r:id="rId6"/>
    <p:sldId id="286" r:id="rId7"/>
    <p:sldId id="261" r:id="rId8"/>
    <p:sldId id="288" r:id="rId9"/>
    <p:sldId id="287" r:id="rId10"/>
    <p:sldId id="28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C0F6AAA-0895-E143-6FA2-EC5976DC8684}" name="Antal Martinecz" initials="AM" userId="S::Antal.Martinecz@Certara.com::25624dc6-3e27-4294-96fa-855c16a5976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B8E5"/>
    <a:srgbClr val="3973B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100" autoAdjust="0"/>
    <p:restoredTop sz="94660"/>
  </p:normalViewPr>
  <p:slideViewPr>
    <p:cSldViewPr snapToGrid="0" showGuides="1">
      <p:cViewPr varScale="1">
        <p:scale>
          <a:sx n="86" d="100"/>
          <a:sy n="86" d="100"/>
        </p:scale>
        <p:origin x="248" y="488"/>
      </p:cViewPr>
      <p:guideLst>
        <p:guide orient="horz" pos="2160"/>
        <p:guide pos="3840"/>
      </p:guideLst>
    </p:cSldViewPr>
  </p:slideViewPr>
  <p:notesTextViewPr>
    <p:cViewPr>
      <p:scale>
        <a:sx n="1" d="1"/>
        <a:sy n="1" d="1"/>
      </p:scale>
      <p:origin x="0" y="0"/>
    </p:cViewPr>
  </p:notesTextViewPr>
  <p:notesViewPr>
    <p:cSldViewPr snapToGrid="0" showGuides="1">
      <p:cViewPr varScale="1">
        <p:scale>
          <a:sx n="53" d="100"/>
          <a:sy n="53" d="100"/>
        </p:scale>
        <p:origin x="1986"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A65384-27EF-46D0-AE10-28C571E91D7D}" type="datetimeFigureOut">
              <a:rPr lang="en-US" smtClean="0"/>
              <a:t>2/24/25</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197B5E-031D-4DF2-9FEC-E3EDE3E04402}" type="slidenum">
              <a:rPr lang="en-US" smtClean="0"/>
              <a:t>‹#›</a:t>
            </a:fld>
            <a:endParaRPr lang="en-US"/>
          </a:p>
        </p:txBody>
      </p:sp>
    </p:spTree>
    <p:extLst>
      <p:ext uri="{BB962C8B-B14F-4D97-AF65-F5344CB8AC3E}">
        <p14:creationId xmlns:p14="http://schemas.microsoft.com/office/powerpoint/2010/main" val="2556826545"/>
      </p:ext>
    </p:extLst>
  </p:cSld>
  <p:clrMap bg1="lt1" tx1="dk1" bg2="lt2" tx2="dk2" accent1="accent1" accent2="accent2" accent3="accent3" accent4="accent4" accent5="accent5" accent6="accent6" hlink="hlink" folHlink="folHlink"/>
</p:handoutMaster>
</file>

<file path=ppt/media/image10.jpg>
</file>

<file path=ppt/media/image11.jpeg>
</file>

<file path=ppt/media/image12.png>
</file>

<file path=ppt/media/image13.png>
</file>

<file path=ppt/media/image14.jpg>
</file>

<file path=ppt/media/image15.png>
</file>

<file path=ppt/media/image16.png>
</file>

<file path=ppt/media/image17.jpe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B3E441-9B4B-41F5-8B34-7EE90E4E62AA}" type="datetimeFigureOut">
              <a:rPr lang="en-US" smtClean="0"/>
              <a:t>2/24/25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CC0DE7-7E5A-4D15-92B6-35516A2F7D3D}" type="slidenum">
              <a:rPr lang="en-US" smtClean="0"/>
              <a:t>‹#›</a:t>
            </a:fld>
            <a:endParaRPr lang="en-US"/>
          </a:p>
        </p:txBody>
      </p:sp>
    </p:spTree>
    <p:extLst>
      <p:ext uri="{BB962C8B-B14F-4D97-AF65-F5344CB8AC3E}">
        <p14:creationId xmlns:p14="http://schemas.microsoft.com/office/powerpoint/2010/main" val="3836057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de070919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de070919c3_0_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457200" lvl="0" indent="-330200" algn="l" rtl="0">
              <a:lnSpc>
                <a:spcPct val="115000"/>
              </a:lnSpc>
              <a:spcBef>
                <a:spcPts val="360"/>
              </a:spcBef>
              <a:spcAft>
                <a:spcPts val="0"/>
              </a:spcAft>
              <a:buClr>
                <a:schemeClr val="dk2"/>
              </a:buClr>
              <a:buSzPts val="1600"/>
              <a:buFont typeface="Roboto"/>
              <a:buChar char="●"/>
            </a:pPr>
            <a:r>
              <a:rPr lang="en-US" sz="1600">
                <a:solidFill>
                  <a:schemeClr val="dk2"/>
                </a:solidFill>
                <a:latin typeface="Roboto"/>
                <a:ea typeface="Roboto"/>
                <a:cs typeface="Roboto"/>
                <a:sym typeface="Roboto"/>
              </a:rPr>
              <a:t>The R Consortium enables companies in competitive industries to act collectively when approaching government agencies: e.g. the R Validation Hub project driven by the pharmaceutical industry.</a:t>
            </a:r>
            <a:endParaRPr sz="1600">
              <a:solidFill>
                <a:schemeClr val="dk2"/>
              </a:solidFill>
              <a:latin typeface="Roboto"/>
              <a:ea typeface="Roboto"/>
              <a:cs typeface="Roboto"/>
              <a:sym typeface="Roboto"/>
            </a:endParaRPr>
          </a:p>
          <a:p>
            <a:pPr marL="457200" lvl="0" indent="-330200" algn="l" rtl="0">
              <a:lnSpc>
                <a:spcPct val="115000"/>
              </a:lnSpc>
              <a:spcBef>
                <a:spcPts val="0"/>
              </a:spcBef>
              <a:spcAft>
                <a:spcPts val="0"/>
              </a:spcAft>
              <a:buClr>
                <a:schemeClr val="dk2"/>
              </a:buClr>
              <a:buSzPts val="1600"/>
              <a:buFont typeface="Roboto"/>
              <a:buChar char="●"/>
            </a:pPr>
            <a:r>
              <a:rPr lang="en-US" sz="1600">
                <a:solidFill>
                  <a:schemeClr val="dk2"/>
                </a:solidFill>
                <a:latin typeface="Roboto"/>
                <a:ea typeface="Roboto"/>
                <a:cs typeface="Roboto"/>
                <a:sym typeface="Roboto"/>
              </a:rPr>
              <a:t>The R Consortium is positioned to cooperate with other data science organizations to work for the common good: e.g. the COVID-19 Data Forum</a:t>
            </a:r>
            <a:endParaRPr sz="1600">
              <a:solidFill>
                <a:schemeClr val="dk2"/>
              </a:solidFill>
              <a:latin typeface="Roboto"/>
              <a:ea typeface="Roboto"/>
              <a:cs typeface="Roboto"/>
              <a:sym typeface="Roboto"/>
            </a:endParaRPr>
          </a:p>
          <a:p>
            <a:pPr marL="457200" lvl="0" indent="-330200" algn="l" rtl="0">
              <a:lnSpc>
                <a:spcPct val="115000"/>
              </a:lnSpc>
              <a:spcBef>
                <a:spcPts val="0"/>
              </a:spcBef>
              <a:spcAft>
                <a:spcPts val="0"/>
              </a:spcAft>
              <a:buClr>
                <a:schemeClr val="dk2"/>
              </a:buClr>
              <a:buSzPts val="1600"/>
              <a:buFont typeface="Roboto"/>
              <a:buChar char="●"/>
            </a:pPr>
            <a:r>
              <a:rPr lang="en-US" sz="1600">
                <a:solidFill>
                  <a:schemeClr val="dk2"/>
                </a:solidFill>
                <a:latin typeface="Roboto"/>
                <a:ea typeface="Roboto"/>
                <a:cs typeface="Roboto"/>
                <a:sym typeface="Roboto"/>
              </a:rPr>
              <a:t>R Consortium technical working groups provide seed funding and a focus for large scale cooperation for exploratory projects.</a:t>
            </a:r>
            <a:endParaRPr sz="1600">
              <a:solidFill>
                <a:schemeClr val="dk2"/>
              </a:solidFill>
              <a:latin typeface="Roboto"/>
              <a:ea typeface="Roboto"/>
              <a:cs typeface="Roboto"/>
              <a:sym typeface="Roboto"/>
            </a:endParaRPr>
          </a:p>
          <a:p>
            <a:pPr marL="457200" lvl="0" indent="-330200" algn="l" rtl="0">
              <a:lnSpc>
                <a:spcPct val="115000"/>
              </a:lnSpc>
              <a:spcBef>
                <a:spcPts val="0"/>
              </a:spcBef>
              <a:spcAft>
                <a:spcPts val="0"/>
              </a:spcAft>
              <a:buClr>
                <a:schemeClr val="dk2"/>
              </a:buClr>
              <a:buSzPts val="1600"/>
              <a:buFont typeface="Roboto"/>
              <a:buChar char="●"/>
            </a:pPr>
            <a:r>
              <a:rPr lang="en-US" sz="1600">
                <a:solidFill>
                  <a:schemeClr val="dk2"/>
                </a:solidFill>
                <a:latin typeface="Roboto"/>
                <a:ea typeface="Roboto"/>
                <a:cs typeface="Roboto"/>
                <a:sym typeface="Roboto"/>
              </a:rPr>
              <a:t>The R Consortium promotes and enables diversity in practical and concrete ways that are highly influential: e.g. R-Ladies and the Diversity &amp; Inclusion working group.</a:t>
            </a:r>
            <a:endParaRPr sz="1600">
              <a:solidFill>
                <a:schemeClr val="dk2"/>
              </a:solidFill>
              <a:latin typeface="Roboto"/>
              <a:ea typeface="Roboto"/>
              <a:cs typeface="Roboto"/>
              <a:sym typeface="Roboto"/>
            </a:endParaRPr>
          </a:p>
          <a:p>
            <a:pPr marL="457200" lvl="0" indent="-330200" algn="l" rtl="0">
              <a:lnSpc>
                <a:spcPct val="115000"/>
              </a:lnSpc>
              <a:spcBef>
                <a:spcPts val="0"/>
              </a:spcBef>
              <a:spcAft>
                <a:spcPts val="0"/>
              </a:spcAft>
              <a:buClr>
                <a:schemeClr val="dk2"/>
              </a:buClr>
              <a:buSzPts val="1600"/>
              <a:buFont typeface="Roboto"/>
              <a:buChar char="●"/>
            </a:pPr>
            <a:r>
              <a:rPr lang="en-US" sz="1600">
                <a:solidFill>
                  <a:schemeClr val="dk2"/>
                </a:solidFill>
                <a:latin typeface="Roboto"/>
                <a:ea typeface="Roboto"/>
                <a:cs typeface="Roboto"/>
                <a:sym typeface="Roboto"/>
              </a:rPr>
              <a:t>Membership on R Consortium technical working groups provides opportunities to shape emerging technology.</a:t>
            </a:r>
            <a:endParaRPr sz="1600">
              <a:solidFill>
                <a:schemeClr val="dk2"/>
              </a:solidFill>
              <a:latin typeface="Roboto"/>
              <a:ea typeface="Roboto"/>
              <a:cs typeface="Roboto"/>
              <a:sym typeface="Roboto"/>
            </a:endParaRPr>
          </a:p>
          <a:p>
            <a:pPr marL="457200" lvl="0" indent="-330200" algn="l" rtl="0">
              <a:lnSpc>
                <a:spcPct val="115000"/>
              </a:lnSpc>
              <a:spcBef>
                <a:spcPts val="0"/>
              </a:spcBef>
              <a:spcAft>
                <a:spcPts val="0"/>
              </a:spcAft>
              <a:buClr>
                <a:schemeClr val="dk2"/>
              </a:buClr>
              <a:buSzPts val="1600"/>
              <a:buFont typeface="Roboto"/>
              <a:buChar char="●"/>
            </a:pPr>
            <a:r>
              <a:rPr lang="en-US" sz="1600">
                <a:solidFill>
                  <a:schemeClr val="dk2"/>
                </a:solidFill>
                <a:latin typeface="Roboto"/>
                <a:ea typeface="Roboto"/>
                <a:cs typeface="Roboto"/>
                <a:sym typeface="Roboto"/>
              </a:rPr>
              <a:t>The R Consortium helps companies protect their long range investment in R.</a:t>
            </a:r>
            <a:endParaRPr sz="1600">
              <a:solidFill>
                <a:schemeClr val="dk2"/>
              </a:solidFill>
              <a:latin typeface="Roboto"/>
              <a:ea typeface="Roboto"/>
              <a:cs typeface="Roboto"/>
              <a:sym typeface="Roboto"/>
            </a:endParaRPr>
          </a:p>
          <a:p>
            <a:pPr marL="0" lvl="0" indent="0" algn="l" rtl="0">
              <a:lnSpc>
                <a:spcPct val="115000"/>
              </a:lnSpc>
              <a:spcBef>
                <a:spcPts val="360"/>
              </a:spcBef>
              <a:spcAft>
                <a:spcPts val="0"/>
              </a:spcAft>
              <a:buNone/>
            </a:pPr>
            <a:r>
              <a:rPr lang="en-US">
                <a:solidFill>
                  <a:schemeClr val="dk2"/>
                </a:solidFill>
                <a:latin typeface="Roboto"/>
                <a:ea typeface="Roboto"/>
                <a:cs typeface="Roboto"/>
                <a:sym typeface="Roboto"/>
              </a:rPr>
              <a:t> </a:t>
            </a:r>
            <a:endParaRPr>
              <a:solidFill>
                <a:schemeClr val="dk2"/>
              </a:solidFill>
              <a:latin typeface="Roboto"/>
              <a:ea typeface="Roboto"/>
              <a:cs typeface="Roboto"/>
              <a:sym typeface="Roboto"/>
            </a:endParaRPr>
          </a:p>
          <a:p>
            <a:pPr marL="0" lvl="0" indent="0" algn="l" rtl="0">
              <a:spcBef>
                <a:spcPts val="0"/>
              </a:spcBef>
              <a:spcAft>
                <a:spcPts val="0"/>
              </a:spcAft>
              <a:buNone/>
            </a:pPr>
            <a:endParaRPr/>
          </a:p>
        </p:txBody>
      </p:sp>
      <p:sp>
        <p:nvSpPr>
          <p:cNvPr id="111" name="Google Shape;111;g2de070919c3_0_6: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Calibri"/>
              <a:buNone/>
            </a:pPr>
            <a:fld id="{00000000-1234-1234-1234-123412341234}" type="slidenum">
              <a:rPr lang="en-US"/>
              <a:t>3</a:t>
            </a:fld>
            <a:endParaRPr sz="1400">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a:extLst>
            <a:ext uri="{FF2B5EF4-FFF2-40B4-BE49-F238E27FC236}">
              <a16:creationId xmlns:a16="http://schemas.microsoft.com/office/drawing/2014/main" id="{D51B0DE0-DCC7-1B65-0B00-DAA73C4BEB54}"/>
            </a:ext>
          </a:extLst>
        </p:cNvPr>
        <p:cNvGrpSpPr/>
        <p:nvPr/>
      </p:nvGrpSpPr>
      <p:grpSpPr>
        <a:xfrm>
          <a:off x="0" y="0"/>
          <a:ext cx="0" cy="0"/>
          <a:chOff x="0" y="0"/>
          <a:chExt cx="0" cy="0"/>
        </a:xfrm>
      </p:grpSpPr>
      <p:sp>
        <p:nvSpPr>
          <p:cNvPr id="118" name="Google Shape;118;g2de070919c3_0_104:notes">
            <a:extLst>
              <a:ext uri="{FF2B5EF4-FFF2-40B4-BE49-F238E27FC236}">
                <a16:creationId xmlns:a16="http://schemas.microsoft.com/office/drawing/2014/main" id="{114D6FAF-3D29-23C5-E828-4FC88BCB63E7}"/>
              </a:ext>
            </a:extLst>
          </p:cNvPr>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are always up to date. </a:t>
            </a:r>
            <a:endParaRPr/>
          </a:p>
          <a:p>
            <a:pPr marL="457200" lvl="0" indent="-317500" algn="l" rtl="0">
              <a:spcBef>
                <a:spcPts val="0"/>
              </a:spcBef>
              <a:spcAft>
                <a:spcPts val="0"/>
              </a:spcAft>
              <a:buSzPts val="1400"/>
              <a:buChar char="-"/>
            </a:pPr>
            <a:r>
              <a:rPr lang="en-US"/>
              <a:t>I changed RStudio logo for posit logo</a:t>
            </a:r>
            <a:endParaRPr/>
          </a:p>
        </p:txBody>
      </p:sp>
      <p:sp>
        <p:nvSpPr>
          <p:cNvPr id="119" name="Google Shape;119;g2de070919c3_0_104:notes">
            <a:extLst>
              <a:ext uri="{FF2B5EF4-FFF2-40B4-BE49-F238E27FC236}">
                <a16:creationId xmlns:a16="http://schemas.microsoft.com/office/drawing/2014/main" id="{B1958A83-379C-8285-EF34-089C88EFCA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8630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415844" y="1095452"/>
            <a:ext cx="4543424" cy="4543424"/>
          </a:xfrm>
          <a:custGeom>
            <a:avLst/>
            <a:gdLst>
              <a:gd name="connsiteX0" fmla="*/ 2271712 w 4543424"/>
              <a:gd name="connsiteY0" fmla="*/ 0 h 4543424"/>
              <a:gd name="connsiteX1" fmla="*/ 4543424 w 4543424"/>
              <a:gd name="connsiteY1" fmla="*/ 2271712 h 4543424"/>
              <a:gd name="connsiteX2" fmla="*/ 2271712 w 4543424"/>
              <a:gd name="connsiteY2" fmla="*/ 4543424 h 4543424"/>
              <a:gd name="connsiteX3" fmla="*/ 0 w 4543424"/>
              <a:gd name="connsiteY3" fmla="*/ 2271712 h 4543424"/>
              <a:gd name="connsiteX4" fmla="*/ 2271712 w 4543424"/>
              <a:gd name="connsiteY4" fmla="*/ 0 h 45434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43424" h="4543424">
                <a:moveTo>
                  <a:pt x="2271712" y="0"/>
                </a:moveTo>
                <a:cubicBezTo>
                  <a:pt x="3526344" y="0"/>
                  <a:pt x="4543424" y="1017080"/>
                  <a:pt x="4543424" y="2271712"/>
                </a:cubicBezTo>
                <a:cubicBezTo>
                  <a:pt x="4543424" y="3526344"/>
                  <a:pt x="3526344" y="4543424"/>
                  <a:pt x="2271712" y="4543424"/>
                </a:cubicBezTo>
                <a:cubicBezTo>
                  <a:pt x="1017080" y="4543424"/>
                  <a:pt x="0" y="3526344"/>
                  <a:pt x="0" y="2271712"/>
                </a:cubicBezTo>
                <a:cubicBezTo>
                  <a:pt x="0" y="1017080"/>
                  <a:pt x="1017080" y="0"/>
                  <a:pt x="2271712" y="0"/>
                </a:cubicBezTo>
                <a:close/>
              </a:path>
            </a:pathLst>
          </a:custGeom>
          <a:pattFill prst="pct20">
            <a:fgClr>
              <a:schemeClr val="accent1"/>
            </a:fgClr>
            <a:bgClr>
              <a:schemeClr val="bg1"/>
            </a:bgClr>
          </a:pattFill>
          <a:ln>
            <a:noFill/>
          </a:ln>
        </p:spPr>
        <p:txBody>
          <a:bodyPr wrap="square">
            <a:noAutofit/>
          </a:bodyPr>
          <a:lstStyle/>
          <a:p>
            <a:endParaRPr lang="en-US"/>
          </a:p>
        </p:txBody>
      </p:sp>
    </p:spTree>
    <p:extLst>
      <p:ext uri="{BB962C8B-B14F-4D97-AF65-F5344CB8AC3E}">
        <p14:creationId xmlns:p14="http://schemas.microsoft.com/office/powerpoint/2010/main" val="3430838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5633826" y="524260"/>
            <a:ext cx="4772024" cy="4772024"/>
          </a:xfrm>
          <a:custGeom>
            <a:avLst/>
            <a:gdLst>
              <a:gd name="connsiteX0" fmla="*/ 2386012 w 4772024"/>
              <a:gd name="connsiteY0" fmla="*/ 0 h 4772024"/>
              <a:gd name="connsiteX1" fmla="*/ 4772024 w 4772024"/>
              <a:gd name="connsiteY1" fmla="*/ 2386012 h 4772024"/>
              <a:gd name="connsiteX2" fmla="*/ 4664754 w 4772024"/>
              <a:gd name="connsiteY2" fmla="*/ 3095539 h 4772024"/>
              <a:gd name="connsiteX3" fmla="*/ 4657903 w 4772024"/>
              <a:gd name="connsiteY3" fmla="*/ 3114256 h 4772024"/>
              <a:gd name="connsiteX4" fmla="*/ 4412131 w 4772024"/>
              <a:gd name="connsiteY4" fmla="*/ 3208537 h 4772024"/>
              <a:gd name="connsiteX5" fmla="*/ 2663609 w 4772024"/>
              <a:gd name="connsiteY5" fmla="*/ 4513311 h 4772024"/>
              <a:gd name="connsiteX6" fmla="*/ 2467198 w 4772024"/>
              <a:gd name="connsiteY6" fmla="*/ 4767925 h 4772024"/>
              <a:gd name="connsiteX7" fmla="*/ 2386012 w 4772024"/>
              <a:gd name="connsiteY7" fmla="*/ 4772024 h 4772024"/>
              <a:gd name="connsiteX8" fmla="*/ 0 w 4772024"/>
              <a:gd name="connsiteY8" fmla="*/ 2386012 h 4772024"/>
              <a:gd name="connsiteX9" fmla="*/ 2386012 w 4772024"/>
              <a:gd name="connsiteY9" fmla="*/ 0 h 4772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72024" h="4772024">
                <a:moveTo>
                  <a:pt x="2386012" y="0"/>
                </a:moveTo>
                <a:cubicBezTo>
                  <a:pt x="3703770" y="0"/>
                  <a:pt x="4772024" y="1068254"/>
                  <a:pt x="4772024" y="2386012"/>
                </a:cubicBezTo>
                <a:cubicBezTo>
                  <a:pt x="4772024" y="2633092"/>
                  <a:pt x="4734468" y="2871400"/>
                  <a:pt x="4664754" y="3095539"/>
                </a:cubicBezTo>
                <a:lnTo>
                  <a:pt x="4657903" y="3114256"/>
                </a:lnTo>
                <a:lnTo>
                  <a:pt x="4412131" y="3208537"/>
                </a:lnTo>
                <a:cubicBezTo>
                  <a:pt x="3730693" y="3501695"/>
                  <a:pt x="3132684" y="3951787"/>
                  <a:pt x="2663609" y="4513311"/>
                </a:cubicBezTo>
                <a:lnTo>
                  <a:pt x="2467198" y="4767925"/>
                </a:lnTo>
                <a:lnTo>
                  <a:pt x="2386012" y="4772024"/>
                </a:lnTo>
                <a:cubicBezTo>
                  <a:pt x="1068254" y="4772024"/>
                  <a:pt x="0" y="3703770"/>
                  <a:pt x="0" y="2386012"/>
                </a:cubicBezTo>
                <a:cubicBezTo>
                  <a:pt x="0" y="1068254"/>
                  <a:pt x="1068254" y="0"/>
                  <a:pt x="2386012" y="0"/>
                </a:cubicBezTo>
                <a:close/>
              </a:path>
            </a:pathLst>
          </a:custGeom>
          <a:pattFill prst="pct20">
            <a:fgClr>
              <a:schemeClr val="accent1"/>
            </a:fgClr>
            <a:bgClr>
              <a:schemeClr val="bg1"/>
            </a:bgClr>
          </a:pattFill>
          <a:ln>
            <a:noFill/>
          </a:ln>
        </p:spPr>
        <p:txBody>
          <a:bodyPr wrap="square">
            <a:noAutofit/>
          </a:bodyPr>
          <a:lstStyle/>
          <a:p>
            <a:endParaRPr lang="en-US"/>
          </a:p>
        </p:txBody>
      </p:sp>
    </p:spTree>
    <p:extLst>
      <p:ext uri="{BB962C8B-B14F-4D97-AF65-F5344CB8AC3E}">
        <p14:creationId xmlns:p14="http://schemas.microsoft.com/office/powerpoint/2010/main" val="2523097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2667002" y="0"/>
            <a:ext cx="6807953" cy="6858000"/>
          </a:xfrm>
          <a:custGeom>
            <a:avLst/>
            <a:gdLst>
              <a:gd name="connsiteX0" fmla="*/ 3429000 w 6807953"/>
              <a:gd name="connsiteY0" fmla="*/ 0 h 6858000"/>
              <a:gd name="connsiteX1" fmla="*/ 6703839 w 6807953"/>
              <a:gd name="connsiteY1" fmla="*/ 2409321 h 6858000"/>
              <a:gd name="connsiteX2" fmla="*/ 6712298 w 6807953"/>
              <a:gd name="connsiteY2" fmla="*/ 2442219 h 6858000"/>
              <a:gd name="connsiteX3" fmla="*/ 6671729 w 6807953"/>
              <a:gd name="connsiteY3" fmla="*/ 2464240 h 6858000"/>
              <a:gd name="connsiteX4" fmla="*/ 6285361 w 6807953"/>
              <a:gd name="connsiteY4" fmla="*/ 3190910 h 6858000"/>
              <a:gd name="connsiteX5" fmla="*/ 6671729 w 6807953"/>
              <a:gd name="connsiteY5" fmla="*/ 3917581 h 6858000"/>
              <a:gd name="connsiteX6" fmla="*/ 6807953 w 6807953"/>
              <a:gd name="connsiteY6" fmla="*/ 3991521 h 6858000"/>
              <a:gd name="connsiteX7" fmla="*/ 6788335 w 6807953"/>
              <a:gd name="connsiteY7" fmla="*/ 4120063 h 6858000"/>
              <a:gd name="connsiteX8" fmla="*/ 3429000 w 6807953"/>
              <a:gd name="connsiteY8" fmla="*/ 6858000 h 6858000"/>
              <a:gd name="connsiteX9" fmla="*/ 0 w 6807953"/>
              <a:gd name="connsiteY9" fmla="*/ 3429000 h 6858000"/>
              <a:gd name="connsiteX10" fmla="*/ 3429000 w 6807953"/>
              <a:gd name="connsiteY10"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07953" h="6858000">
                <a:moveTo>
                  <a:pt x="3429000" y="0"/>
                </a:moveTo>
                <a:cubicBezTo>
                  <a:pt x="4967700" y="0"/>
                  <a:pt x="6269688" y="1013483"/>
                  <a:pt x="6703839" y="2409321"/>
                </a:cubicBezTo>
                <a:lnTo>
                  <a:pt x="6712298" y="2442219"/>
                </a:lnTo>
                <a:lnTo>
                  <a:pt x="6671729" y="2464240"/>
                </a:lnTo>
                <a:cubicBezTo>
                  <a:pt x="6438622" y="2621723"/>
                  <a:pt x="6285361" y="2888419"/>
                  <a:pt x="6285361" y="3190910"/>
                </a:cubicBezTo>
                <a:cubicBezTo>
                  <a:pt x="6285361" y="3493401"/>
                  <a:pt x="6438622" y="3760097"/>
                  <a:pt x="6671729" y="3917581"/>
                </a:cubicBezTo>
                <a:lnTo>
                  <a:pt x="6807953" y="3991521"/>
                </a:lnTo>
                <a:lnTo>
                  <a:pt x="6788335" y="4120063"/>
                </a:lnTo>
                <a:cubicBezTo>
                  <a:pt x="6468593" y="5682600"/>
                  <a:pt x="5086061" y="6858000"/>
                  <a:pt x="3429000" y="6858000"/>
                </a:cubicBezTo>
                <a:cubicBezTo>
                  <a:pt x="1535216" y="6858000"/>
                  <a:pt x="0" y="5322784"/>
                  <a:pt x="0" y="3429000"/>
                </a:cubicBezTo>
                <a:cubicBezTo>
                  <a:pt x="0" y="1535216"/>
                  <a:pt x="1535216" y="0"/>
                  <a:pt x="3429000" y="0"/>
                </a:cubicBezTo>
                <a:close/>
              </a:path>
            </a:pathLst>
          </a:custGeom>
          <a:pattFill prst="pct20">
            <a:fgClr>
              <a:schemeClr val="accent1"/>
            </a:fgClr>
            <a:bgClr>
              <a:schemeClr val="bg1"/>
            </a:bgClr>
          </a:pattFill>
          <a:ln>
            <a:noFill/>
          </a:ln>
        </p:spPr>
        <p:txBody>
          <a:bodyPr wrap="square">
            <a:noAutofit/>
          </a:bodyPr>
          <a:lstStyle/>
          <a:p>
            <a:endParaRPr lang="en-US"/>
          </a:p>
        </p:txBody>
      </p:sp>
    </p:spTree>
    <p:extLst>
      <p:ext uri="{BB962C8B-B14F-4D97-AF65-F5344CB8AC3E}">
        <p14:creationId xmlns:p14="http://schemas.microsoft.com/office/powerpoint/2010/main" val="1682068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7158626" y="1053193"/>
            <a:ext cx="4751614" cy="4751614"/>
          </a:xfrm>
          <a:custGeom>
            <a:avLst/>
            <a:gdLst>
              <a:gd name="connsiteX0" fmla="*/ 2375807 w 4751614"/>
              <a:gd name="connsiteY0" fmla="*/ 0 h 4751614"/>
              <a:gd name="connsiteX1" fmla="*/ 4751614 w 4751614"/>
              <a:gd name="connsiteY1" fmla="*/ 2375807 h 4751614"/>
              <a:gd name="connsiteX2" fmla="*/ 2375807 w 4751614"/>
              <a:gd name="connsiteY2" fmla="*/ 4751614 h 4751614"/>
              <a:gd name="connsiteX3" fmla="*/ 0 w 4751614"/>
              <a:gd name="connsiteY3" fmla="*/ 2375807 h 4751614"/>
              <a:gd name="connsiteX4" fmla="*/ 2375807 w 4751614"/>
              <a:gd name="connsiteY4" fmla="*/ 0 h 47516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51614" h="4751614">
                <a:moveTo>
                  <a:pt x="2375807" y="0"/>
                </a:moveTo>
                <a:cubicBezTo>
                  <a:pt x="3687929" y="0"/>
                  <a:pt x="4751614" y="1063685"/>
                  <a:pt x="4751614" y="2375807"/>
                </a:cubicBezTo>
                <a:cubicBezTo>
                  <a:pt x="4751614" y="3687929"/>
                  <a:pt x="3687929" y="4751614"/>
                  <a:pt x="2375807" y="4751614"/>
                </a:cubicBezTo>
                <a:cubicBezTo>
                  <a:pt x="1063685" y="4751614"/>
                  <a:pt x="0" y="3687929"/>
                  <a:pt x="0" y="2375807"/>
                </a:cubicBezTo>
                <a:cubicBezTo>
                  <a:pt x="0" y="1063685"/>
                  <a:pt x="1063685" y="0"/>
                  <a:pt x="2375807" y="0"/>
                </a:cubicBezTo>
                <a:close/>
              </a:path>
            </a:pathLst>
          </a:custGeom>
          <a:pattFill prst="pct20">
            <a:fgClr>
              <a:schemeClr val="accent1"/>
            </a:fgClr>
            <a:bgClr>
              <a:schemeClr val="bg1"/>
            </a:bgClr>
          </a:pattFill>
          <a:ln>
            <a:noFill/>
          </a:ln>
        </p:spPr>
        <p:txBody>
          <a:bodyPr wrap="square">
            <a:noAutofit/>
          </a:bodyPr>
          <a:lstStyle/>
          <a:p>
            <a:endParaRPr lang="en-US"/>
          </a:p>
        </p:txBody>
      </p:sp>
    </p:spTree>
    <p:extLst>
      <p:ext uri="{BB962C8B-B14F-4D97-AF65-F5344CB8AC3E}">
        <p14:creationId xmlns:p14="http://schemas.microsoft.com/office/powerpoint/2010/main" val="2814591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pattFill prst="pct20">
            <a:fgClr>
              <a:schemeClr val="accent1"/>
            </a:fgClr>
            <a:bgClr>
              <a:schemeClr val="bg1"/>
            </a:bgClr>
          </a:pattFill>
          <a:ln>
            <a:noFill/>
          </a:ln>
        </p:spPr>
        <p:txBody>
          <a:bodyPr wrap="square">
            <a:noAutofit/>
          </a:bodyPr>
          <a:lstStyle/>
          <a:p>
            <a:endParaRPr lang="en-US"/>
          </a:p>
        </p:txBody>
      </p:sp>
    </p:spTree>
    <p:extLst>
      <p:ext uri="{BB962C8B-B14F-4D97-AF65-F5344CB8AC3E}">
        <p14:creationId xmlns:p14="http://schemas.microsoft.com/office/powerpoint/2010/main" val="18948019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88"/>
        <p:cNvGrpSpPr/>
        <p:nvPr/>
      </p:nvGrpSpPr>
      <p:grpSpPr>
        <a:xfrm>
          <a:off x="0" y="0"/>
          <a:ext cx="0" cy="0"/>
          <a:chOff x="0" y="0"/>
          <a:chExt cx="0" cy="0"/>
        </a:xfrm>
      </p:grpSpPr>
      <p:sp>
        <p:nvSpPr>
          <p:cNvPr id="89" name="Google Shape;89;p14"/>
          <p:cNvSpPr txBox="1">
            <a:spLocks noGrp="1"/>
          </p:cNvSpPr>
          <p:nvPr>
            <p:ph type="title"/>
          </p:nvPr>
        </p:nvSpPr>
        <p:spPr>
          <a:xfrm>
            <a:off x="220133" y="129116"/>
            <a:ext cx="11264800" cy="8996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3000"/>
              <a:buNone/>
              <a:defRPr/>
            </a:lvl1pPr>
            <a:lvl2pPr lvl="1" algn="l" rtl="0">
              <a:spcBef>
                <a:spcPts val="0"/>
              </a:spcBef>
              <a:spcAft>
                <a:spcPts val="0"/>
              </a:spcAft>
              <a:buSzPts val="3000"/>
              <a:buNone/>
              <a:defRPr/>
            </a:lvl2pPr>
            <a:lvl3pPr lvl="2" algn="l" rtl="0">
              <a:spcBef>
                <a:spcPts val="0"/>
              </a:spcBef>
              <a:spcAft>
                <a:spcPts val="0"/>
              </a:spcAft>
              <a:buSzPts val="3000"/>
              <a:buNone/>
              <a:defRPr/>
            </a:lvl3pPr>
            <a:lvl4pPr lvl="3" algn="l" rtl="0">
              <a:spcBef>
                <a:spcPts val="0"/>
              </a:spcBef>
              <a:spcAft>
                <a:spcPts val="0"/>
              </a:spcAft>
              <a:buSzPts val="3000"/>
              <a:buNone/>
              <a:defRPr/>
            </a:lvl4pPr>
            <a:lvl5pPr lvl="4" algn="l" rtl="0">
              <a:spcBef>
                <a:spcPts val="0"/>
              </a:spcBef>
              <a:spcAft>
                <a:spcPts val="0"/>
              </a:spcAft>
              <a:buSzPts val="3000"/>
              <a:buNone/>
              <a:defRPr/>
            </a:lvl5pPr>
            <a:lvl6pPr lvl="5" algn="l" rtl="0">
              <a:spcBef>
                <a:spcPts val="0"/>
              </a:spcBef>
              <a:spcAft>
                <a:spcPts val="0"/>
              </a:spcAft>
              <a:buSzPts val="3000"/>
              <a:buNone/>
              <a:defRPr/>
            </a:lvl6pPr>
            <a:lvl7pPr lvl="6" algn="l" rtl="0">
              <a:spcBef>
                <a:spcPts val="0"/>
              </a:spcBef>
              <a:spcAft>
                <a:spcPts val="0"/>
              </a:spcAft>
              <a:buSzPts val="3000"/>
              <a:buNone/>
              <a:defRPr/>
            </a:lvl7pPr>
            <a:lvl8pPr lvl="7" algn="l" rtl="0">
              <a:spcBef>
                <a:spcPts val="0"/>
              </a:spcBef>
              <a:spcAft>
                <a:spcPts val="0"/>
              </a:spcAft>
              <a:buSzPts val="3000"/>
              <a:buNone/>
              <a:defRPr/>
            </a:lvl8pPr>
            <a:lvl9pPr lvl="8" algn="l" rtl="0">
              <a:spcBef>
                <a:spcPts val="0"/>
              </a:spcBef>
              <a:spcAft>
                <a:spcPts val="0"/>
              </a:spcAft>
              <a:buSzPts val="3000"/>
              <a:buNone/>
              <a:defRPr/>
            </a:lvl9pPr>
          </a:lstStyle>
          <a:p>
            <a:endParaRPr/>
          </a:p>
        </p:txBody>
      </p:sp>
      <p:sp>
        <p:nvSpPr>
          <p:cNvPr id="90" name="Google Shape;90;p14"/>
          <p:cNvSpPr txBox="1">
            <a:spLocks noGrp="1"/>
          </p:cNvSpPr>
          <p:nvPr>
            <p:ph type="body" idx="1"/>
          </p:nvPr>
        </p:nvSpPr>
        <p:spPr>
          <a:xfrm>
            <a:off x="317500" y="1600200"/>
            <a:ext cx="11264800" cy="4525600"/>
          </a:xfrm>
          <a:prstGeom prst="rect">
            <a:avLst/>
          </a:prstGeom>
          <a:noFill/>
          <a:ln>
            <a:noFill/>
          </a:ln>
        </p:spPr>
        <p:txBody>
          <a:bodyPr spcFirstLastPara="1" wrap="square" lIns="91425" tIns="45700" rIns="91425" bIns="45700" anchor="t" anchorCtr="0">
            <a:noAutofit/>
          </a:bodyPr>
          <a:lstStyle>
            <a:lvl1pPr marL="609585" lvl="0" indent="-457189" algn="l" rtl="0">
              <a:spcBef>
                <a:spcPts val="480"/>
              </a:spcBef>
              <a:spcAft>
                <a:spcPts val="0"/>
              </a:spcAft>
              <a:buSzPts val="1800"/>
              <a:buChar char="●"/>
              <a:defRPr/>
            </a:lvl1pPr>
            <a:lvl2pPr marL="1219170" lvl="1" indent="-457189" algn="l" rtl="0">
              <a:spcBef>
                <a:spcPts val="480"/>
              </a:spcBef>
              <a:spcAft>
                <a:spcPts val="0"/>
              </a:spcAft>
              <a:buSzPts val="1800"/>
              <a:buChar char="○"/>
              <a:defRPr/>
            </a:lvl2pPr>
            <a:lvl3pPr marL="1828754" lvl="2" indent="-457189" algn="l" rtl="0">
              <a:spcBef>
                <a:spcPts val="480"/>
              </a:spcBef>
              <a:spcAft>
                <a:spcPts val="0"/>
              </a:spcAft>
              <a:buSzPts val="1800"/>
              <a:buChar char="■"/>
              <a:defRPr/>
            </a:lvl3pPr>
            <a:lvl4pPr marL="2438339" lvl="3" indent="-457189" algn="l" rtl="0">
              <a:spcBef>
                <a:spcPts val="480"/>
              </a:spcBef>
              <a:spcAft>
                <a:spcPts val="0"/>
              </a:spcAft>
              <a:buSzPts val="1800"/>
              <a:buChar char="●"/>
              <a:defRPr/>
            </a:lvl4pPr>
            <a:lvl5pPr marL="3047924" lvl="4" indent="-457189" algn="l" rtl="0">
              <a:spcBef>
                <a:spcPts val="480"/>
              </a:spcBef>
              <a:spcAft>
                <a:spcPts val="0"/>
              </a:spcAft>
              <a:buSzPts val="1800"/>
              <a:buChar char="○"/>
              <a:defRPr/>
            </a:lvl5pPr>
            <a:lvl6pPr marL="3657509" lvl="5" indent="-457189" algn="l" rtl="0">
              <a:spcBef>
                <a:spcPts val="480"/>
              </a:spcBef>
              <a:spcAft>
                <a:spcPts val="0"/>
              </a:spcAft>
              <a:buClr>
                <a:schemeClr val="dk1"/>
              </a:buClr>
              <a:buSzPts val="1800"/>
              <a:buChar char="■"/>
              <a:defRPr/>
            </a:lvl6pPr>
            <a:lvl7pPr marL="4267093" lvl="6" indent="-457189" algn="l" rtl="0">
              <a:spcBef>
                <a:spcPts val="2133"/>
              </a:spcBef>
              <a:spcAft>
                <a:spcPts val="0"/>
              </a:spcAft>
              <a:buClr>
                <a:schemeClr val="dk1"/>
              </a:buClr>
              <a:buSzPts val="1800"/>
              <a:buChar char="●"/>
              <a:defRPr/>
            </a:lvl7pPr>
            <a:lvl8pPr marL="4876678" lvl="7" indent="-457189" algn="l" rtl="0">
              <a:spcBef>
                <a:spcPts val="2133"/>
              </a:spcBef>
              <a:spcAft>
                <a:spcPts val="0"/>
              </a:spcAft>
              <a:buClr>
                <a:schemeClr val="dk1"/>
              </a:buClr>
              <a:buSzPts val="1800"/>
              <a:buChar char="○"/>
              <a:defRPr/>
            </a:lvl8pPr>
            <a:lvl9pPr marL="5486263" lvl="8" indent="-457189" algn="l" rtl="0">
              <a:spcBef>
                <a:spcPts val="2133"/>
              </a:spcBef>
              <a:spcAft>
                <a:spcPts val="2133"/>
              </a:spcAft>
              <a:buClr>
                <a:schemeClr val="dk1"/>
              </a:buClr>
              <a:buSzPts val="1800"/>
              <a:buChar char="■"/>
              <a:defRPr/>
            </a:lvl9pPr>
          </a:lstStyle>
          <a:p>
            <a:endParaRPr/>
          </a:p>
        </p:txBody>
      </p:sp>
      <p:sp>
        <p:nvSpPr>
          <p:cNvPr id="91" name="Google Shape;91;p14"/>
          <p:cNvSpPr txBox="1">
            <a:spLocks noGrp="1"/>
          </p:cNvSpPr>
          <p:nvPr>
            <p:ph type="dt" idx="10"/>
          </p:nvPr>
        </p:nvSpPr>
        <p:spPr>
          <a:xfrm>
            <a:off x="317500" y="6430433"/>
            <a:ext cx="3136800" cy="3640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sz="1333">
                <a:solidFill>
                  <a:schemeClr val="lt1"/>
                </a:solidFill>
                <a:latin typeface="Helvetica Neue Light"/>
                <a:ea typeface="Helvetica Neue Light"/>
                <a:cs typeface="Helvetica Neue Light"/>
                <a:sym typeface="Helvetica Neue Light"/>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92" name="Google Shape;92;p14"/>
          <p:cNvSpPr txBox="1">
            <a:spLocks noGrp="1"/>
          </p:cNvSpPr>
          <p:nvPr>
            <p:ph type="ftr" idx="11"/>
          </p:nvPr>
        </p:nvSpPr>
        <p:spPr>
          <a:xfrm>
            <a:off x="4165600" y="6430433"/>
            <a:ext cx="3860800" cy="364000"/>
          </a:xfrm>
          <a:prstGeom prst="rect">
            <a:avLst/>
          </a:prstGeom>
          <a:noFill/>
          <a:ln>
            <a:noFill/>
          </a:ln>
        </p:spPr>
        <p:txBody>
          <a:bodyPr spcFirstLastPara="1" wrap="square" lIns="91425" tIns="45700" rIns="91425" bIns="45700" anchor="ctr"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93" name="Google Shape;93;p14"/>
          <p:cNvSpPr txBox="1">
            <a:spLocks noGrp="1"/>
          </p:cNvSpPr>
          <p:nvPr>
            <p:ph type="sldNum" idx="12"/>
          </p:nvPr>
        </p:nvSpPr>
        <p:spPr>
          <a:xfrm>
            <a:off x="8737600" y="6430433"/>
            <a:ext cx="2844800" cy="3640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chemeClr val="lt1"/>
              </a:buClr>
              <a:buSzPts val="1000"/>
              <a:buFont typeface="Helvetica Neue Light"/>
              <a:buNone/>
              <a:defRPr sz="1333" b="0" i="0" u="none">
                <a:solidFill>
                  <a:schemeClr val="lt1"/>
                </a:solidFill>
                <a:latin typeface="Helvetica Neue Light"/>
                <a:ea typeface="Helvetica Neue Light"/>
                <a:cs typeface="Helvetica Neue Light"/>
                <a:sym typeface="Helvetica Neue Light"/>
              </a:defRPr>
            </a:lvl1pPr>
            <a:lvl2pPr marL="0" marR="0" lvl="1" indent="0" algn="r" rtl="0">
              <a:lnSpc>
                <a:spcPct val="100000"/>
              </a:lnSpc>
              <a:spcBef>
                <a:spcPts val="0"/>
              </a:spcBef>
              <a:spcAft>
                <a:spcPts val="0"/>
              </a:spcAft>
              <a:buClr>
                <a:schemeClr val="lt1"/>
              </a:buClr>
              <a:buSzPts val="1000"/>
              <a:buFont typeface="Helvetica Neue Light"/>
              <a:buNone/>
              <a:defRPr sz="1333" b="0" i="0" u="none">
                <a:solidFill>
                  <a:schemeClr val="lt1"/>
                </a:solidFill>
                <a:latin typeface="Helvetica Neue Light"/>
                <a:ea typeface="Helvetica Neue Light"/>
                <a:cs typeface="Helvetica Neue Light"/>
                <a:sym typeface="Helvetica Neue Light"/>
              </a:defRPr>
            </a:lvl2pPr>
            <a:lvl3pPr marL="0" marR="0" lvl="2" indent="0" algn="r" rtl="0">
              <a:lnSpc>
                <a:spcPct val="100000"/>
              </a:lnSpc>
              <a:spcBef>
                <a:spcPts val="0"/>
              </a:spcBef>
              <a:spcAft>
                <a:spcPts val="0"/>
              </a:spcAft>
              <a:buClr>
                <a:schemeClr val="lt1"/>
              </a:buClr>
              <a:buSzPts val="1000"/>
              <a:buFont typeface="Helvetica Neue Light"/>
              <a:buNone/>
              <a:defRPr sz="1333" b="0" i="0" u="none">
                <a:solidFill>
                  <a:schemeClr val="lt1"/>
                </a:solidFill>
                <a:latin typeface="Helvetica Neue Light"/>
                <a:ea typeface="Helvetica Neue Light"/>
                <a:cs typeface="Helvetica Neue Light"/>
                <a:sym typeface="Helvetica Neue Light"/>
              </a:defRPr>
            </a:lvl3pPr>
            <a:lvl4pPr marL="0" marR="0" lvl="3" indent="0" algn="r" rtl="0">
              <a:lnSpc>
                <a:spcPct val="100000"/>
              </a:lnSpc>
              <a:spcBef>
                <a:spcPts val="0"/>
              </a:spcBef>
              <a:spcAft>
                <a:spcPts val="0"/>
              </a:spcAft>
              <a:buClr>
                <a:schemeClr val="lt1"/>
              </a:buClr>
              <a:buSzPts val="1000"/>
              <a:buFont typeface="Helvetica Neue Light"/>
              <a:buNone/>
              <a:defRPr sz="1333" b="0" i="0" u="none">
                <a:solidFill>
                  <a:schemeClr val="lt1"/>
                </a:solidFill>
                <a:latin typeface="Helvetica Neue Light"/>
                <a:ea typeface="Helvetica Neue Light"/>
                <a:cs typeface="Helvetica Neue Light"/>
                <a:sym typeface="Helvetica Neue Light"/>
              </a:defRPr>
            </a:lvl4pPr>
            <a:lvl5pPr marL="0" marR="0" lvl="4" indent="0" algn="r" rtl="0">
              <a:lnSpc>
                <a:spcPct val="100000"/>
              </a:lnSpc>
              <a:spcBef>
                <a:spcPts val="0"/>
              </a:spcBef>
              <a:spcAft>
                <a:spcPts val="0"/>
              </a:spcAft>
              <a:buClr>
                <a:schemeClr val="lt1"/>
              </a:buClr>
              <a:buSzPts val="1000"/>
              <a:buFont typeface="Helvetica Neue Light"/>
              <a:buNone/>
              <a:defRPr sz="1333" b="0" i="0" u="none">
                <a:solidFill>
                  <a:schemeClr val="lt1"/>
                </a:solidFill>
                <a:latin typeface="Helvetica Neue Light"/>
                <a:ea typeface="Helvetica Neue Light"/>
                <a:cs typeface="Helvetica Neue Light"/>
                <a:sym typeface="Helvetica Neue Light"/>
              </a:defRPr>
            </a:lvl5pPr>
            <a:lvl6pPr marL="0" marR="0" lvl="5" indent="0" algn="r" rtl="0">
              <a:lnSpc>
                <a:spcPct val="100000"/>
              </a:lnSpc>
              <a:spcBef>
                <a:spcPts val="0"/>
              </a:spcBef>
              <a:spcAft>
                <a:spcPts val="0"/>
              </a:spcAft>
              <a:buClr>
                <a:schemeClr val="lt1"/>
              </a:buClr>
              <a:buSzPts val="1000"/>
              <a:buFont typeface="Helvetica Neue Light"/>
              <a:buNone/>
              <a:defRPr sz="1333" b="0" i="0" u="none">
                <a:solidFill>
                  <a:schemeClr val="lt1"/>
                </a:solidFill>
                <a:latin typeface="Helvetica Neue Light"/>
                <a:ea typeface="Helvetica Neue Light"/>
                <a:cs typeface="Helvetica Neue Light"/>
                <a:sym typeface="Helvetica Neue Light"/>
              </a:defRPr>
            </a:lvl6pPr>
            <a:lvl7pPr marL="0" marR="0" lvl="6" indent="0" algn="r" rtl="0">
              <a:lnSpc>
                <a:spcPct val="100000"/>
              </a:lnSpc>
              <a:spcBef>
                <a:spcPts val="0"/>
              </a:spcBef>
              <a:spcAft>
                <a:spcPts val="0"/>
              </a:spcAft>
              <a:buClr>
                <a:schemeClr val="lt1"/>
              </a:buClr>
              <a:buSzPts val="1000"/>
              <a:buFont typeface="Helvetica Neue Light"/>
              <a:buNone/>
              <a:defRPr sz="1333" b="0" i="0" u="none">
                <a:solidFill>
                  <a:schemeClr val="lt1"/>
                </a:solidFill>
                <a:latin typeface="Helvetica Neue Light"/>
                <a:ea typeface="Helvetica Neue Light"/>
                <a:cs typeface="Helvetica Neue Light"/>
                <a:sym typeface="Helvetica Neue Light"/>
              </a:defRPr>
            </a:lvl7pPr>
            <a:lvl8pPr marL="0" marR="0" lvl="7" indent="0" algn="r" rtl="0">
              <a:lnSpc>
                <a:spcPct val="100000"/>
              </a:lnSpc>
              <a:spcBef>
                <a:spcPts val="0"/>
              </a:spcBef>
              <a:spcAft>
                <a:spcPts val="0"/>
              </a:spcAft>
              <a:buClr>
                <a:schemeClr val="lt1"/>
              </a:buClr>
              <a:buSzPts val="1000"/>
              <a:buFont typeface="Helvetica Neue Light"/>
              <a:buNone/>
              <a:defRPr sz="1333" b="0" i="0" u="none">
                <a:solidFill>
                  <a:schemeClr val="lt1"/>
                </a:solidFill>
                <a:latin typeface="Helvetica Neue Light"/>
                <a:ea typeface="Helvetica Neue Light"/>
                <a:cs typeface="Helvetica Neue Light"/>
                <a:sym typeface="Helvetica Neue Light"/>
              </a:defRPr>
            </a:lvl8pPr>
            <a:lvl9pPr marL="0" marR="0" lvl="8" indent="0" algn="r" rtl="0">
              <a:lnSpc>
                <a:spcPct val="100000"/>
              </a:lnSpc>
              <a:spcBef>
                <a:spcPts val="0"/>
              </a:spcBef>
              <a:spcAft>
                <a:spcPts val="0"/>
              </a:spcAft>
              <a:buClr>
                <a:schemeClr val="lt1"/>
              </a:buClr>
              <a:buSzPts val="1000"/>
              <a:buFont typeface="Helvetica Neue Light"/>
              <a:buNone/>
              <a:defRPr sz="1333" b="0" i="0" u="none">
                <a:solidFill>
                  <a:schemeClr val="lt1"/>
                </a:solidFill>
                <a:latin typeface="Helvetica Neue Light"/>
                <a:ea typeface="Helvetica Neue Light"/>
                <a:cs typeface="Helvetica Neue Light"/>
                <a:sym typeface="Helvetica Neue Light"/>
              </a:defRPr>
            </a:lvl9pPr>
          </a:lstStyle>
          <a:p>
            <a:fld id="{00000000-1234-1234-1234-123412341234}" type="slidenum">
              <a:rPr lang="en-US" smtClean="0"/>
              <a:pPr/>
              <a:t>‹#›</a:t>
            </a:fld>
            <a:endParaRPr lang="en-US">
              <a:latin typeface="Roboto"/>
              <a:ea typeface="Roboto"/>
              <a:cs typeface="Roboto"/>
              <a:sym typeface="Roboto"/>
            </a:endParaRPr>
          </a:p>
        </p:txBody>
      </p:sp>
    </p:spTree>
    <p:extLst>
      <p:ext uri="{BB962C8B-B14F-4D97-AF65-F5344CB8AC3E}">
        <p14:creationId xmlns:p14="http://schemas.microsoft.com/office/powerpoint/2010/main" val="41881405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F924C7-EF30-45D3-B99D-8F2409E42B72}" type="datetimeFigureOut">
              <a:rPr lang="en-US" smtClean="0"/>
              <a:t>2/24/25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9B5634-3CC9-4CCA-A080-DF66BE790E6A}" type="slidenum">
              <a:rPr lang="en-US" smtClean="0"/>
              <a:t>‹#›</a:t>
            </a:fld>
            <a:endParaRPr lang="en-US"/>
          </a:p>
        </p:txBody>
      </p:sp>
    </p:spTree>
    <p:extLst>
      <p:ext uri="{BB962C8B-B14F-4D97-AF65-F5344CB8AC3E}">
        <p14:creationId xmlns:p14="http://schemas.microsoft.com/office/powerpoint/2010/main" val="3757032807"/>
      </p:ext>
    </p:extLst>
  </p:cSld>
  <p:clrMap bg1="lt1" tx1="dk1" bg2="lt2" tx2="dk2" accent1="accent1" accent2="accent2" accent3="accent3" accent4="accent4" accent5="accent5" accent6="accent6" hlink="hlink" folHlink="folHlink"/>
  <p:sldLayoutIdLst>
    <p:sldLayoutId id="2147483650" r:id="rId1"/>
    <p:sldLayoutId id="2147483653" r:id="rId2"/>
    <p:sldLayoutId id="2147483663" r:id="rId3"/>
    <p:sldLayoutId id="2147483665" r:id="rId4"/>
    <p:sldLayoutId id="2147483649" r:id="rId5"/>
    <p:sldLayoutId id="2147483666"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hyperlink" Target="https://rconsortium.github.io/submissions-wg/pilot4.html" TargetMode="External"/><Relationship Id="rId2" Type="http://schemas.openxmlformats.org/officeDocument/2006/relationships/hyperlink" Target="https://rconsortium.github.io/submissions-wg/pilot2.html" TargetMode="External"/><Relationship Id="rId1" Type="http://schemas.openxmlformats.org/officeDocument/2006/relationships/slideLayout" Target="../slideLayouts/slideLayout4.xml"/><Relationship Id="rId5" Type="http://schemas.openxmlformats.org/officeDocument/2006/relationships/image" Target="../media/image17.jpeg"/><Relationship Id="rId4" Type="http://schemas.openxmlformats.org/officeDocument/2006/relationships/hyperlink" Target="https://r-consortium.org/posts/using-r-to-submit-research-to-the-fda-pilot-4-successfully-submitted/"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78740" y="1979474"/>
            <a:ext cx="11192897" cy="1754326"/>
          </a:xfrm>
          <a:prstGeom prst="rect">
            <a:avLst/>
          </a:prstGeom>
          <a:noFill/>
        </p:spPr>
        <p:txBody>
          <a:bodyPr wrap="square" rtlCol="0">
            <a:spAutoFit/>
          </a:bodyPr>
          <a:lstStyle/>
          <a:p>
            <a:pPr algn="ctr"/>
            <a:r>
              <a:rPr lang="en-US" sz="5400" b="1" dirty="0">
                <a:solidFill>
                  <a:schemeClr val="tx1">
                    <a:lumMod val="75000"/>
                    <a:lumOff val="25000"/>
                  </a:schemeClr>
                </a:solidFill>
                <a:latin typeface="+mj-lt"/>
              </a:rPr>
              <a:t>Shiny App Validation </a:t>
            </a:r>
          </a:p>
          <a:p>
            <a:pPr algn="ctr"/>
            <a:r>
              <a:rPr lang="en-US" sz="5400" b="1" dirty="0">
                <a:solidFill>
                  <a:schemeClr val="tx1">
                    <a:lumMod val="75000"/>
                    <a:lumOff val="25000"/>
                  </a:schemeClr>
                </a:solidFill>
                <a:latin typeface="+mj-lt"/>
              </a:rPr>
              <a:t>in Regulatory Submissions</a:t>
            </a:r>
          </a:p>
        </p:txBody>
      </p:sp>
      <p:sp>
        <p:nvSpPr>
          <p:cNvPr id="23" name="Freeform 22"/>
          <p:cNvSpPr/>
          <p:nvPr/>
        </p:nvSpPr>
        <p:spPr>
          <a:xfrm>
            <a:off x="0" y="-362339"/>
            <a:ext cx="8449603" cy="7220339"/>
          </a:xfrm>
          <a:custGeom>
            <a:avLst/>
            <a:gdLst>
              <a:gd name="connsiteX0" fmla="*/ 0 w 7594705"/>
              <a:gd name="connsiteY0" fmla="*/ 0 h 6858000"/>
              <a:gd name="connsiteX1" fmla="*/ 13295 w 7594705"/>
              <a:gd name="connsiteY1" fmla="*/ 0 h 6858000"/>
              <a:gd name="connsiteX2" fmla="*/ 35767 w 7594705"/>
              <a:gd name="connsiteY2" fmla="*/ 65353 h 6858000"/>
              <a:gd name="connsiteX3" fmla="*/ 7249850 w 7594705"/>
              <a:gd name="connsiteY3" fmla="*/ 6841112 h 6858000"/>
              <a:gd name="connsiteX4" fmla="*/ 7594705 w 7594705"/>
              <a:gd name="connsiteY4" fmla="*/ 6854099 h 6858000"/>
              <a:gd name="connsiteX5" fmla="*/ 7594705 w 7594705"/>
              <a:gd name="connsiteY5" fmla="*/ 6858000 h 6858000"/>
              <a:gd name="connsiteX6" fmla="*/ 0 w 759470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94705" h="6858000">
                <a:moveTo>
                  <a:pt x="0" y="0"/>
                </a:moveTo>
                <a:lnTo>
                  <a:pt x="13295" y="0"/>
                </a:lnTo>
                <a:lnTo>
                  <a:pt x="35767" y="65353"/>
                </a:lnTo>
                <a:cubicBezTo>
                  <a:pt x="1444363" y="3927449"/>
                  <a:pt x="4130764" y="6605621"/>
                  <a:pt x="7249850" y="6841112"/>
                </a:cubicBezTo>
                <a:lnTo>
                  <a:pt x="7594705" y="6854099"/>
                </a:lnTo>
                <a:lnTo>
                  <a:pt x="7594705" y="6858000"/>
                </a:lnTo>
                <a:lnTo>
                  <a:pt x="0" y="6858000"/>
                </a:lnTo>
                <a:close/>
              </a:path>
            </a:pathLst>
          </a:custGeom>
          <a:noFill/>
          <a:ln w="50800">
            <a:solidFill>
              <a:srgbClr val="68B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0" y="0"/>
            <a:ext cx="7594705" cy="6858000"/>
          </a:xfrm>
          <a:custGeom>
            <a:avLst/>
            <a:gdLst>
              <a:gd name="connsiteX0" fmla="*/ 0 w 7594705"/>
              <a:gd name="connsiteY0" fmla="*/ 0 h 6858000"/>
              <a:gd name="connsiteX1" fmla="*/ 13295 w 7594705"/>
              <a:gd name="connsiteY1" fmla="*/ 0 h 6858000"/>
              <a:gd name="connsiteX2" fmla="*/ 35767 w 7594705"/>
              <a:gd name="connsiteY2" fmla="*/ 65353 h 6858000"/>
              <a:gd name="connsiteX3" fmla="*/ 7249850 w 7594705"/>
              <a:gd name="connsiteY3" fmla="*/ 6841112 h 6858000"/>
              <a:gd name="connsiteX4" fmla="*/ 7594705 w 7594705"/>
              <a:gd name="connsiteY4" fmla="*/ 6854099 h 6858000"/>
              <a:gd name="connsiteX5" fmla="*/ 7594705 w 7594705"/>
              <a:gd name="connsiteY5" fmla="*/ 6858000 h 6858000"/>
              <a:gd name="connsiteX6" fmla="*/ 0 w 759470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94705" h="6858000">
                <a:moveTo>
                  <a:pt x="0" y="0"/>
                </a:moveTo>
                <a:lnTo>
                  <a:pt x="13295" y="0"/>
                </a:lnTo>
                <a:lnTo>
                  <a:pt x="35767" y="65353"/>
                </a:lnTo>
                <a:cubicBezTo>
                  <a:pt x="1444363" y="3927449"/>
                  <a:pt x="4130764" y="6605621"/>
                  <a:pt x="7249850" y="6841112"/>
                </a:cubicBezTo>
                <a:lnTo>
                  <a:pt x="7594705" y="6854099"/>
                </a:lnTo>
                <a:lnTo>
                  <a:pt x="7594705" y="6858000"/>
                </a:lnTo>
                <a:lnTo>
                  <a:pt x="0" y="6858000"/>
                </a:lnTo>
                <a:close/>
              </a:path>
            </a:pathLst>
          </a:custGeom>
          <a:solidFill>
            <a:srgbClr val="397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p:cNvSpPr txBox="1"/>
          <p:nvPr/>
        </p:nvSpPr>
        <p:spPr>
          <a:xfrm>
            <a:off x="9124742" y="5630564"/>
            <a:ext cx="2903995" cy="1200329"/>
          </a:xfrm>
          <a:prstGeom prst="rect">
            <a:avLst/>
          </a:prstGeom>
          <a:noFill/>
        </p:spPr>
        <p:txBody>
          <a:bodyPr wrap="square" rtlCol="0">
            <a:spAutoFit/>
          </a:bodyPr>
          <a:lstStyle/>
          <a:p>
            <a:pPr algn="r"/>
            <a:r>
              <a:rPr lang="en-US" sz="2400" b="1" dirty="0">
                <a:solidFill>
                  <a:schemeClr val="tx1">
                    <a:lumMod val="75000"/>
                    <a:lumOff val="25000"/>
                  </a:schemeClr>
                </a:solidFill>
                <a:latin typeface="Calibri" panose="020F0502020204030204" pitchFamily="34" charset="0"/>
                <a:cs typeface="Calibri" panose="020F0502020204030204" pitchFamily="34" charset="0"/>
              </a:rPr>
              <a:t>Community Meeting</a:t>
            </a:r>
          </a:p>
          <a:p>
            <a:pPr algn="r"/>
            <a:r>
              <a:rPr lang="en-US" sz="2400" b="1" spc="300" dirty="0">
                <a:solidFill>
                  <a:schemeClr val="tx1">
                    <a:lumMod val="75000"/>
                    <a:lumOff val="25000"/>
                  </a:schemeClr>
                </a:solidFill>
                <a:latin typeface="Calibri" panose="020F0502020204030204" pitchFamily="34" charset="0"/>
                <a:cs typeface="Calibri" panose="020F0502020204030204" pitchFamily="34" charset="0"/>
              </a:rPr>
              <a:t>12:00 EST</a:t>
            </a:r>
          </a:p>
          <a:p>
            <a:pPr algn="r"/>
            <a:r>
              <a:rPr lang="en-US" sz="2400" b="1" spc="300" dirty="0">
                <a:solidFill>
                  <a:schemeClr val="tx1">
                    <a:lumMod val="75000"/>
                    <a:lumOff val="25000"/>
                  </a:schemeClr>
                </a:solidFill>
                <a:latin typeface="Calibri" panose="020F0502020204030204" pitchFamily="34" charset="0"/>
                <a:cs typeface="Calibri" panose="020F0502020204030204" pitchFamily="34" charset="0"/>
              </a:rPr>
              <a:t>25</a:t>
            </a:r>
            <a:r>
              <a:rPr lang="en-US" sz="2400" b="1" spc="300" baseline="30000" dirty="0">
                <a:solidFill>
                  <a:schemeClr val="tx1">
                    <a:lumMod val="75000"/>
                    <a:lumOff val="25000"/>
                  </a:schemeClr>
                </a:solidFill>
                <a:latin typeface="Calibri" panose="020F0502020204030204" pitchFamily="34" charset="0"/>
                <a:cs typeface="Calibri" panose="020F0502020204030204" pitchFamily="34" charset="0"/>
              </a:rPr>
              <a:t>th</a:t>
            </a:r>
            <a:r>
              <a:rPr lang="en-US" sz="2400" b="1" spc="300" dirty="0">
                <a:solidFill>
                  <a:schemeClr val="tx1">
                    <a:lumMod val="75000"/>
                    <a:lumOff val="25000"/>
                  </a:schemeClr>
                </a:solidFill>
                <a:latin typeface="Calibri" panose="020F0502020204030204" pitchFamily="34" charset="0"/>
                <a:cs typeface="Calibri" panose="020F0502020204030204" pitchFamily="34" charset="0"/>
              </a:rPr>
              <a:t> Feb, 2025 </a:t>
            </a:r>
            <a:endParaRPr lang="en-US" sz="2400" spc="300" dirty="0">
              <a:solidFill>
                <a:schemeClr val="tx1">
                  <a:lumMod val="50000"/>
                  <a:lumOff val="50000"/>
                </a:schemeClr>
              </a:solidFill>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C56E1FA5-0A44-13E7-C7A5-F57324BB423D}"/>
              </a:ext>
            </a:extLst>
          </p:cNvPr>
          <p:cNvPicPr>
            <a:picLocks noChangeAspect="1"/>
          </p:cNvPicPr>
          <p:nvPr/>
        </p:nvPicPr>
        <p:blipFill>
          <a:blip r:embed="rId2"/>
          <a:stretch>
            <a:fillRect/>
          </a:stretch>
        </p:blipFill>
        <p:spPr>
          <a:xfrm>
            <a:off x="415080" y="4687857"/>
            <a:ext cx="2026116" cy="1885414"/>
          </a:xfrm>
          <a:prstGeom prst="rect">
            <a:avLst/>
          </a:prstGeom>
        </p:spPr>
      </p:pic>
      <p:sp>
        <p:nvSpPr>
          <p:cNvPr id="5" name="TextBox 4">
            <a:extLst>
              <a:ext uri="{FF2B5EF4-FFF2-40B4-BE49-F238E27FC236}">
                <a16:creationId xmlns:a16="http://schemas.microsoft.com/office/drawing/2014/main" id="{C6A03F53-921F-1893-C8E9-C12DD2ABD24C}"/>
              </a:ext>
            </a:extLst>
          </p:cNvPr>
          <p:cNvSpPr txBox="1"/>
          <p:nvPr/>
        </p:nvSpPr>
        <p:spPr>
          <a:xfrm>
            <a:off x="3078307" y="3104056"/>
            <a:ext cx="6198176" cy="369332"/>
          </a:xfrm>
          <a:prstGeom prst="rect">
            <a:avLst/>
          </a:prstGeom>
          <a:noFill/>
        </p:spPr>
        <p:txBody>
          <a:bodyPr wrap="square">
            <a:spAutoFit/>
          </a:bodyPr>
          <a:lstStyle/>
          <a:p>
            <a:r>
              <a:rPr lang="en-US" b="0" dirty="0">
                <a:effectLst/>
              </a:rPr>
              <a:t> </a:t>
            </a:r>
            <a:endParaRPr lang="en-US" dirty="0"/>
          </a:p>
        </p:txBody>
      </p:sp>
      <p:sp>
        <p:nvSpPr>
          <p:cNvPr id="7" name="TextBox 6">
            <a:extLst>
              <a:ext uri="{FF2B5EF4-FFF2-40B4-BE49-F238E27FC236}">
                <a16:creationId xmlns:a16="http://schemas.microsoft.com/office/drawing/2014/main" id="{A117F2EA-74C4-8A9D-C423-5F2482BC4F54}"/>
              </a:ext>
            </a:extLst>
          </p:cNvPr>
          <p:cNvSpPr txBox="1"/>
          <p:nvPr/>
        </p:nvSpPr>
        <p:spPr>
          <a:xfrm>
            <a:off x="3078307" y="3104056"/>
            <a:ext cx="6198176" cy="369332"/>
          </a:xfrm>
          <a:prstGeom prst="rect">
            <a:avLst/>
          </a:prstGeom>
          <a:noFill/>
        </p:spPr>
        <p:txBody>
          <a:bodyPr wrap="square">
            <a:spAutoFit/>
          </a:bodyPr>
          <a:lstStyle/>
          <a:p>
            <a:r>
              <a:rPr lang="en-US" b="0" dirty="0">
                <a:effectLst/>
              </a:rPr>
              <a:t> </a:t>
            </a:r>
            <a:endParaRPr lang="en-US" dirty="0"/>
          </a:p>
        </p:txBody>
      </p:sp>
    </p:spTree>
    <p:extLst>
      <p:ext uri="{BB962C8B-B14F-4D97-AF65-F5344CB8AC3E}">
        <p14:creationId xmlns:p14="http://schemas.microsoft.com/office/powerpoint/2010/main" val="16069063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307105" y="2786165"/>
            <a:ext cx="6652527" cy="923330"/>
          </a:xfrm>
          <a:prstGeom prst="rect">
            <a:avLst/>
          </a:prstGeom>
          <a:noFill/>
        </p:spPr>
        <p:txBody>
          <a:bodyPr wrap="none" rtlCol="0">
            <a:spAutoFit/>
          </a:bodyPr>
          <a:lstStyle/>
          <a:p>
            <a:pPr algn="ctr"/>
            <a:r>
              <a:rPr lang="en-US" sz="5400" b="1" dirty="0">
                <a:solidFill>
                  <a:schemeClr val="tx1">
                    <a:lumMod val="75000"/>
                    <a:lumOff val="25000"/>
                  </a:schemeClr>
                </a:solidFill>
                <a:latin typeface="+mj-lt"/>
              </a:rPr>
              <a:t>Thank you for joining! </a:t>
            </a:r>
          </a:p>
        </p:txBody>
      </p:sp>
      <p:sp>
        <p:nvSpPr>
          <p:cNvPr id="23" name="Freeform 22"/>
          <p:cNvSpPr/>
          <p:nvPr/>
        </p:nvSpPr>
        <p:spPr>
          <a:xfrm>
            <a:off x="0" y="-362339"/>
            <a:ext cx="8449603" cy="7220339"/>
          </a:xfrm>
          <a:custGeom>
            <a:avLst/>
            <a:gdLst>
              <a:gd name="connsiteX0" fmla="*/ 0 w 7594705"/>
              <a:gd name="connsiteY0" fmla="*/ 0 h 6858000"/>
              <a:gd name="connsiteX1" fmla="*/ 13295 w 7594705"/>
              <a:gd name="connsiteY1" fmla="*/ 0 h 6858000"/>
              <a:gd name="connsiteX2" fmla="*/ 35767 w 7594705"/>
              <a:gd name="connsiteY2" fmla="*/ 65353 h 6858000"/>
              <a:gd name="connsiteX3" fmla="*/ 7249850 w 7594705"/>
              <a:gd name="connsiteY3" fmla="*/ 6841112 h 6858000"/>
              <a:gd name="connsiteX4" fmla="*/ 7594705 w 7594705"/>
              <a:gd name="connsiteY4" fmla="*/ 6854099 h 6858000"/>
              <a:gd name="connsiteX5" fmla="*/ 7594705 w 7594705"/>
              <a:gd name="connsiteY5" fmla="*/ 6858000 h 6858000"/>
              <a:gd name="connsiteX6" fmla="*/ 0 w 759470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94705" h="6858000">
                <a:moveTo>
                  <a:pt x="0" y="0"/>
                </a:moveTo>
                <a:lnTo>
                  <a:pt x="13295" y="0"/>
                </a:lnTo>
                <a:lnTo>
                  <a:pt x="35767" y="65353"/>
                </a:lnTo>
                <a:cubicBezTo>
                  <a:pt x="1444363" y="3927449"/>
                  <a:pt x="4130764" y="6605621"/>
                  <a:pt x="7249850" y="6841112"/>
                </a:cubicBezTo>
                <a:lnTo>
                  <a:pt x="7594705" y="6854099"/>
                </a:lnTo>
                <a:lnTo>
                  <a:pt x="7594705" y="6858000"/>
                </a:lnTo>
                <a:lnTo>
                  <a:pt x="0" y="6858000"/>
                </a:lnTo>
                <a:close/>
              </a:path>
            </a:pathLst>
          </a:custGeom>
          <a:noFill/>
          <a:ln w="50800">
            <a:solidFill>
              <a:srgbClr val="68B8E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a:xfrm>
            <a:off x="0" y="0"/>
            <a:ext cx="7594705" cy="6858000"/>
          </a:xfrm>
          <a:custGeom>
            <a:avLst/>
            <a:gdLst>
              <a:gd name="connsiteX0" fmla="*/ 0 w 7594705"/>
              <a:gd name="connsiteY0" fmla="*/ 0 h 6858000"/>
              <a:gd name="connsiteX1" fmla="*/ 13295 w 7594705"/>
              <a:gd name="connsiteY1" fmla="*/ 0 h 6858000"/>
              <a:gd name="connsiteX2" fmla="*/ 35767 w 7594705"/>
              <a:gd name="connsiteY2" fmla="*/ 65353 h 6858000"/>
              <a:gd name="connsiteX3" fmla="*/ 7249850 w 7594705"/>
              <a:gd name="connsiteY3" fmla="*/ 6841112 h 6858000"/>
              <a:gd name="connsiteX4" fmla="*/ 7594705 w 7594705"/>
              <a:gd name="connsiteY4" fmla="*/ 6854099 h 6858000"/>
              <a:gd name="connsiteX5" fmla="*/ 7594705 w 7594705"/>
              <a:gd name="connsiteY5" fmla="*/ 6858000 h 6858000"/>
              <a:gd name="connsiteX6" fmla="*/ 0 w 759470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94705" h="6858000">
                <a:moveTo>
                  <a:pt x="0" y="0"/>
                </a:moveTo>
                <a:lnTo>
                  <a:pt x="13295" y="0"/>
                </a:lnTo>
                <a:lnTo>
                  <a:pt x="35767" y="65353"/>
                </a:lnTo>
                <a:cubicBezTo>
                  <a:pt x="1444363" y="3927449"/>
                  <a:pt x="4130764" y="6605621"/>
                  <a:pt x="7249850" y="6841112"/>
                </a:cubicBezTo>
                <a:lnTo>
                  <a:pt x="7594705" y="6854099"/>
                </a:lnTo>
                <a:lnTo>
                  <a:pt x="7594705" y="6858000"/>
                </a:lnTo>
                <a:lnTo>
                  <a:pt x="0" y="6858000"/>
                </a:lnTo>
                <a:close/>
              </a:path>
            </a:pathLst>
          </a:custGeom>
          <a:solidFill>
            <a:srgbClr val="397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56E1FA5-0A44-13E7-C7A5-F57324BB423D}"/>
              </a:ext>
            </a:extLst>
          </p:cNvPr>
          <p:cNvPicPr>
            <a:picLocks noChangeAspect="1"/>
          </p:cNvPicPr>
          <p:nvPr/>
        </p:nvPicPr>
        <p:blipFill>
          <a:blip r:embed="rId2"/>
          <a:stretch>
            <a:fillRect/>
          </a:stretch>
        </p:blipFill>
        <p:spPr>
          <a:xfrm>
            <a:off x="415080" y="4687857"/>
            <a:ext cx="2026116" cy="1885414"/>
          </a:xfrm>
          <a:prstGeom prst="rect">
            <a:avLst/>
          </a:prstGeom>
        </p:spPr>
      </p:pic>
    </p:spTree>
    <p:extLst>
      <p:ext uri="{BB962C8B-B14F-4D97-AF65-F5344CB8AC3E}">
        <p14:creationId xmlns:p14="http://schemas.microsoft.com/office/powerpoint/2010/main" val="3893759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body" idx="1"/>
          </p:nvPr>
        </p:nvSpPr>
        <p:spPr>
          <a:xfrm>
            <a:off x="0" y="1354033"/>
            <a:ext cx="7333200" cy="5688400"/>
          </a:xfrm>
          <a:prstGeom prst="rect">
            <a:avLst/>
          </a:prstGeom>
          <a:noFill/>
          <a:ln>
            <a:noFill/>
          </a:ln>
        </p:spPr>
        <p:txBody>
          <a:bodyPr spcFirstLastPara="1" vert="horz" wrap="square" lIns="121900" tIns="60933" rIns="121900" bIns="60933" rtlCol="0" anchor="t" anchorCtr="0">
            <a:noAutofit/>
          </a:bodyPr>
          <a:lstStyle/>
          <a:p>
            <a:pPr indent="-431789">
              <a:lnSpc>
                <a:spcPct val="150000"/>
              </a:lnSpc>
              <a:spcBef>
                <a:spcPts val="373"/>
              </a:spcBef>
              <a:buClr>
                <a:schemeClr val="dk1"/>
              </a:buClr>
              <a:buSzPts val="1500"/>
              <a:buFont typeface="Helvetica Neue Light"/>
              <a:buChar char="●"/>
            </a:pPr>
            <a:r>
              <a:rPr lang="en-US" sz="2000" dirty="0">
                <a:solidFill>
                  <a:schemeClr val="dk1"/>
                </a:solidFill>
                <a:latin typeface="Helvetica Neue Light"/>
                <a:ea typeface="Helvetica Neue Light"/>
                <a:cs typeface="Helvetica Neue Light"/>
                <a:sym typeface="Helvetica Neue Light"/>
              </a:rPr>
              <a:t>R Consortium Community </a:t>
            </a:r>
            <a:r>
              <a:rPr lang="en-US" sz="2000" b="1" dirty="0">
                <a:solidFill>
                  <a:schemeClr val="dk1"/>
                </a:solidFill>
                <a:latin typeface="Helvetica Neue"/>
                <a:ea typeface="Helvetica Neue"/>
                <a:cs typeface="Helvetica Neue"/>
                <a:sym typeface="Helvetica Neue"/>
              </a:rPr>
              <a:t>Grants</a:t>
            </a:r>
            <a:r>
              <a:rPr lang="en-US" sz="2000" dirty="0">
                <a:solidFill>
                  <a:schemeClr val="dk1"/>
                </a:solidFill>
                <a:latin typeface="Helvetica Neue Light"/>
                <a:ea typeface="Helvetica Neue Light"/>
                <a:cs typeface="Helvetica Neue Light"/>
                <a:sym typeface="Helvetica Neue Light"/>
              </a:rPr>
              <a:t> and Sponsorships Over </a:t>
            </a:r>
            <a:r>
              <a:rPr lang="en-US" sz="2000" b="1" dirty="0">
                <a:solidFill>
                  <a:schemeClr val="dk1"/>
                </a:solidFill>
                <a:latin typeface="Helvetica Neue"/>
                <a:ea typeface="Helvetica Neue"/>
                <a:cs typeface="Helvetica Neue"/>
                <a:sym typeface="Helvetica Neue"/>
              </a:rPr>
              <a:t>USD $1.4 Million</a:t>
            </a:r>
            <a:endParaRPr sz="2000" b="1" dirty="0">
              <a:solidFill>
                <a:schemeClr val="dk1"/>
              </a:solidFill>
              <a:latin typeface="Helvetica Neue"/>
              <a:ea typeface="Helvetica Neue"/>
              <a:cs typeface="Helvetica Neue"/>
              <a:sym typeface="Helvetica Neue"/>
            </a:endParaRPr>
          </a:p>
          <a:p>
            <a:pPr indent="-431789">
              <a:lnSpc>
                <a:spcPct val="150000"/>
              </a:lnSpc>
              <a:spcBef>
                <a:spcPts val="0"/>
              </a:spcBef>
              <a:buClr>
                <a:schemeClr val="dk1"/>
              </a:buClr>
              <a:buSzPts val="1500"/>
              <a:buFont typeface="Helvetica Neue Light"/>
              <a:buChar char="●"/>
            </a:pPr>
            <a:r>
              <a:rPr lang="en-US" sz="2000" dirty="0">
                <a:solidFill>
                  <a:schemeClr val="dk1"/>
                </a:solidFill>
                <a:latin typeface="Helvetica Neue Light"/>
                <a:ea typeface="Helvetica Neue Light"/>
                <a:cs typeface="Helvetica Neue Light"/>
                <a:sym typeface="Helvetica Neue Light"/>
              </a:rPr>
              <a:t>Organize large scale </a:t>
            </a:r>
            <a:r>
              <a:rPr lang="en-US" sz="2000" b="1" dirty="0">
                <a:solidFill>
                  <a:schemeClr val="dk1"/>
                </a:solidFill>
                <a:latin typeface="Helvetica Neue"/>
                <a:ea typeface="Helvetica Neue"/>
                <a:cs typeface="Helvetica Neue"/>
                <a:sym typeface="Helvetica Neue"/>
              </a:rPr>
              <a:t>collaborative projects</a:t>
            </a:r>
            <a:endParaRPr sz="2000" b="1" dirty="0">
              <a:solidFill>
                <a:schemeClr val="dk1"/>
              </a:solidFill>
              <a:latin typeface="Helvetica Neue"/>
              <a:ea typeface="Helvetica Neue"/>
              <a:cs typeface="Helvetica Neue"/>
              <a:sym typeface="Helvetica Neue"/>
            </a:endParaRPr>
          </a:p>
          <a:p>
            <a:pPr marL="1828754" lvl="1" indent="-431789">
              <a:lnSpc>
                <a:spcPct val="150000"/>
              </a:lnSpc>
              <a:spcBef>
                <a:spcPts val="0"/>
              </a:spcBef>
              <a:buClr>
                <a:schemeClr val="dk1"/>
              </a:buClr>
              <a:buSzPts val="1500"/>
              <a:buFont typeface="Helvetica Neue Light"/>
              <a:buChar char="○"/>
            </a:pPr>
            <a:r>
              <a:rPr lang="en-US" sz="2000" b="1" dirty="0">
                <a:solidFill>
                  <a:srgbClr val="C00000"/>
                </a:solidFill>
                <a:latin typeface="Helvetica Neue Light"/>
                <a:ea typeface="Helvetica Neue Light"/>
                <a:cs typeface="Helvetica Neue Light"/>
                <a:sym typeface="Helvetica Neue Light"/>
              </a:rPr>
              <a:t>R Validation Hub</a:t>
            </a:r>
            <a:endParaRPr sz="2000" b="1" dirty="0">
              <a:solidFill>
                <a:srgbClr val="C00000"/>
              </a:solidFill>
              <a:latin typeface="Helvetica Neue Light"/>
              <a:ea typeface="Helvetica Neue Light"/>
              <a:cs typeface="Helvetica Neue Light"/>
              <a:sym typeface="Helvetica Neue Light"/>
            </a:endParaRPr>
          </a:p>
          <a:p>
            <a:pPr marL="1828754" lvl="1" indent="-431789">
              <a:lnSpc>
                <a:spcPct val="150000"/>
              </a:lnSpc>
              <a:spcBef>
                <a:spcPts val="0"/>
              </a:spcBef>
              <a:buClr>
                <a:schemeClr val="dk1"/>
              </a:buClr>
              <a:buSzPts val="1500"/>
              <a:buFont typeface="Helvetica Neue Light"/>
              <a:buChar char="○"/>
            </a:pPr>
            <a:r>
              <a:rPr lang="en-US" sz="2000" dirty="0">
                <a:solidFill>
                  <a:schemeClr val="dk1"/>
                </a:solidFill>
                <a:latin typeface="Helvetica Neue Light"/>
                <a:ea typeface="Helvetica Neue Light"/>
                <a:cs typeface="Helvetica Neue Light"/>
                <a:sym typeface="Helvetica Neue Light"/>
              </a:rPr>
              <a:t>R-Ladies</a:t>
            </a:r>
            <a:endParaRPr sz="2000" dirty="0">
              <a:solidFill>
                <a:schemeClr val="dk1"/>
              </a:solidFill>
              <a:latin typeface="Helvetica Neue Light"/>
              <a:ea typeface="Helvetica Neue Light"/>
              <a:cs typeface="Helvetica Neue Light"/>
              <a:sym typeface="Helvetica Neue Light"/>
            </a:endParaRPr>
          </a:p>
          <a:p>
            <a:pPr marL="1828754" lvl="1" indent="-431789">
              <a:lnSpc>
                <a:spcPct val="150000"/>
              </a:lnSpc>
              <a:spcBef>
                <a:spcPts val="0"/>
              </a:spcBef>
              <a:buClr>
                <a:schemeClr val="dk1"/>
              </a:buClr>
              <a:buSzPts val="1500"/>
              <a:buFont typeface="Helvetica Neue Light"/>
              <a:buChar char="○"/>
            </a:pPr>
            <a:r>
              <a:rPr lang="en-US" sz="2000" dirty="0">
                <a:solidFill>
                  <a:schemeClr val="dk1"/>
                </a:solidFill>
                <a:latin typeface="Helvetica Neue Light"/>
                <a:ea typeface="Helvetica Neue Light"/>
                <a:cs typeface="Helvetica Neue Light"/>
                <a:sym typeface="Helvetica Neue Light"/>
              </a:rPr>
              <a:t>R Submissions Working Group</a:t>
            </a:r>
            <a:endParaRPr sz="2000" dirty="0">
              <a:solidFill>
                <a:schemeClr val="dk1"/>
              </a:solidFill>
              <a:latin typeface="Helvetica Neue Light"/>
              <a:ea typeface="Helvetica Neue Light"/>
              <a:cs typeface="Helvetica Neue Light"/>
              <a:sym typeface="Helvetica Neue Light"/>
            </a:endParaRPr>
          </a:p>
          <a:p>
            <a:pPr indent="-431789">
              <a:lnSpc>
                <a:spcPct val="150000"/>
              </a:lnSpc>
              <a:spcBef>
                <a:spcPts val="0"/>
              </a:spcBef>
              <a:buClr>
                <a:schemeClr val="dk1"/>
              </a:buClr>
              <a:buSzPts val="1500"/>
              <a:buFont typeface="Helvetica Neue Light"/>
              <a:buChar char="●"/>
            </a:pPr>
            <a:r>
              <a:rPr lang="en-US" sz="2000" dirty="0">
                <a:solidFill>
                  <a:schemeClr val="dk1"/>
                </a:solidFill>
                <a:latin typeface="Helvetica Neue Light"/>
                <a:ea typeface="Helvetica Neue Light"/>
                <a:cs typeface="Helvetica Neue Light"/>
                <a:sym typeface="Helvetica Neue Light"/>
              </a:rPr>
              <a:t>Co-host multidisciplinary </a:t>
            </a:r>
            <a:r>
              <a:rPr lang="en-US" sz="2000" b="1" dirty="0">
                <a:solidFill>
                  <a:schemeClr val="dk1"/>
                </a:solidFill>
                <a:latin typeface="Helvetica Neue"/>
                <a:ea typeface="Helvetica Neue"/>
                <a:cs typeface="Helvetica Neue"/>
                <a:sym typeface="Helvetica Neue"/>
              </a:rPr>
              <a:t>data science forums</a:t>
            </a:r>
            <a:endParaRPr sz="2000" b="1" dirty="0">
              <a:solidFill>
                <a:schemeClr val="dk1"/>
              </a:solidFill>
              <a:latin typeface="Helvetica Neue"/>
              <a:ea typeface="Helvetica Neue"/>
              <a:cs typeface="Helvetica Neue"/>
              <a:sym typeface="Helvetica Neue"/>
            </a:endParaRPr>
          </a:p>
          <a:p>
            <a:pPr lvl="1" indent="-431789">
              <a:lnSpc>
                <a:spcPct val="150000"/>
              </a:lnSpc>
              <a:spcBef>
                <a:spcPts val="0"/>
              </a:spcBef>
              <a:buClr>
                <a:schemeClr val="dk1"/>
              </a:buClr>
              <a:buSzPts val="1500"/>
              <a:buFont typeface="Helvetica Neue Light"/>
              <a:buChar char="○"/>
            </a:pPr>
            <a:r>
              <a:rPr lang="en-US" sz="2000" dirty="0">
                <a:solidFill>
                  <a:schemeClr val="dk1"/>
                </a:solidFill>
                <a:latin typeface="Helvetica Neue Light"/>
                <a:ea typeface="Helvetica Neue Light"/>
                <a:cs typeface="Helvetica Neue Light"/>
                <a:sym typeface="Helvetica Neue Light"/>
              </a:rPr>
              <a:t>Stanford Data Institute</a:t>
            </a:r>
            <a:endParaRPr sz="2000" dirty="0">
              <a:solidFill>
                <a:schemeClr val="dk1"/>
              </a:solidFill>
              <a:latin typeface="Helvetica Neue Light"/>
              <a:ea typeface="Helvetica Neue Light"/>
              <a:cs typeface="Helvetica Neue Light"/>
              <a:sym typeface="Helvetica Neue Light"/>
            </a:endParaRPr>
          </a:p>
          <a:p>
            <a:pPr indent="-431789">
              <a:lnSpc>
                <a:spcPct val="150000"/>
              </a:lnSpc>
              <a:spcBef>
                <a:spcPts val="0"/>
              </a:spcBef>
              <a:buClr>
                <a:schemeClr val="dk1"/>
              </a:buClr>
              <a:buSzPts val="1500"/>
              <a:buFont typeface="Helvetica Neue Light"/>
              <a:buChar char="●"/>
            </a:pPr>
            <a:r>
              <a:rPr lang="en-US" sz="2000" dirty="0">
                <a:solidFill>
                  <a:schemeClr val="dk1"/>
                </a:solidFill>
                <a:latin typeface="Helvetica Neue Light"/>
                <a:ea typeface="Helvetica Neue Light"/>
                <a:cs typeface="Helvetica Neue Light"/>
                <a:sym typeface="Helvetica Neue Light"/>
              </a:rPr>
              <a:t>Direct support for key </a:t>
            </a:r>
            <a:r>
              <a:rPr lang="en-US" sz="2000" b="1" dirty="0">
                <a:solidFill>
                  <a:schemeClr val="dk1"/>
                </a:solidFill>
                <a:latin typeface="Helvetica Neue"/>
                <a:ea typeface="Helvetica Neue"/>
                <a:cs typeface="Helvetica Neue"/>
                <a:sym typeface="Helvetica Neue"/>
              </a:rPr>
              <a:t>R events</a:t>
            </a:r>
            <a:endParaRPr sz="2000" b="1" dirty="0">
              <a:solidFill>
                <a:schemeClr val="dk1"/>
              </a:solidFill>
              <a:latin typeface="Helvetica Neue"/>
              <a:ea typeface="Helvetica Neue"/>
              <a:cs typeface="Helvetica Neue"/>
              <a:sym typeface="Helvetica Neue"/>
            </a:endParaRPr>
          </a:p>
          <a:p>
            <a:pPr lvl="1" indent="-431789">
              <a:lnSpc>
                <a:spcPct val="150000"/>
              </a:lnSpc>
              <a:spcBef>
                <a:spcPts val="0"/>
              </a:spcBef>
              <a:buClr>
                <a:schemeClr val="dk1"/>
              </a:buClr>
              <a:buSzPts val="1500"/>
              <a:buFont typeface="Helvetica Neue Light"/>
              <a:buChar char="○"/>
            </a:pPr>
            <a:r>
              <a:rPr lang="en-US" sz="2000" dirty="0" err="1">
                <a:solidFill>
                  <a:schemeClr val="dk1"/>
                </a:solidFill>
                <a:latin typeface="Helvetica Neue Light"/>
                <a:ea typeface="Helvetica Neue Light"/>
                <a:cs typeface="Helvetica Neue Light"/>
                <a:sym typeface="Helvetica Neue Light"/>
              </a:rPr>
              <a:t>useR</a:t>
            </a:r>
            <a:r>
              <a:rPr lang="en-US" sz="2000" dirty="0">
                <a:solidFill>
                  <a:schemeClr val="dk1"/>
                </a:solidFill>
                <a:latin typeface="Helvetica Neue Light"/>
                <a:ea typeface="Helvetica Neue Light"/>
                <a:cs typeface="Helvetica Neue Light"/>
                <a:sym typeface="Helvetica Neue Light"/>
              </a:rPr>
              <a:t>!, New York R, R/Medicine, R/Pharma, more</a:t>
            </a:r>
            <a:endParaRPr sz="2000" dirty="0">
              <a:solidFill>
                <a:schemeClr val="dk1"/>
              </a:solidFill>
              <a:latin typeface="Helvetica Neue Light"/>
              <a:ea typeface="Helvetica Neue Light"/>
              <a:cs typeface="Helvetica Neue Light"/>
              <a:sym typeface="Helvetica Neue Light"/>
            </a:endParaRPr>
          </a:p>
          <a:p>
            <a:pPr indent="-431789">
              <a:lnSpc>
                <a:spcPct val="150000"/>
              </a:lnSpc>
              <a:spcBef>
                <a:spcPts val="0"/>
              </a:spcBef>
              <a:buClr>
                <a:schemeClr val="dk1"/>
              </a:buClr>
              <a:buSzPts val="1500"/>
              <a:buFont typeface="Helvetica Neue Light"/>
              <a:buChar char="●"/>
            </a:pPr>
            <a:r>
              <a:rPr lang="en-US" sz="2000" dirty="0">
                <a:solidFill>
                  <a:schemeClr val="dk1"/>
                </a:solidFill>
                <a:latin typeface="Helvetica Neue Light"/>
                <a:ea typeface="Helvetica Neue Light"/>
                <a:cs typeface="Helvetica Neue Light"/>
                <a:sym typeface="Helvetica Neue Light"/>
              </a:rPr>
              <a:t>Direct support for </a:t>
            </a:r>
            <a:r>
              <a:rPr lang="en-US" sz="2000" b="1" dirty="0">
                <a:solidFill>
                  <a:schemeClr val="dk1"/>
                </a:solidFill>
                <a:latin typeface="Helvetica Neue"/>
                <a:ea typeface="Helvetica Neue"/>
                <a:cs typeface="Helvetica Neue"/>
                <a:sym typeface="Helvetica Neue"/>
              </a:rPr>
              <a:t>R User Groups</a:t>
            </a:r>
            <a:endParaRPr sz="2000" b="1" dirty="0">
              <a:solidFill>
                <a:schemeClr val="dk1"/>
              </a:solidFill>
              <a:latin typeface="Helvetica Neue"/>
              <a:ea typeface="Helvetica Neue"/>
              <a:cs typeface="Helvetica Neue"/>
              <a:sym typeface="Helvetica Neue"/>
            </a:endParaRPr>
          </a:p>
          <a:p>
            <a:pPr marL="1219170" indent="0">
              <a:lnSpc>
                <a:spcPct val="100000"/>
              </a:lnSpc>
              <a:spcBef>
                <a:spcPts val="373"/>
              </a:spcBef>
              <a:buNone/>
            </a:pPr>
            <a:endParaRPr sz="2667" dirty="0">
              <a:solidFill>
                <a:schemeClr val="dk1"/>
              </a:solidFill>
              <a:latin typeface="Helvetica Neue Light"/>
              <a:ea typeface="Helvetica Neue Light"/>
              <a:cs typeface="Helvetica Neue Light"/>
              <a:sym typeface="Helvetica Neue Light"/>
            </a:endParaRPr>
          </a:p>
        </p:txBody>
      </p:sp>
      <p:pic>
        <p:nvPicPr>
          <p:cNvPr id="99" name="Google Shape;99;p15"/>
          <p:cNvPicPr preferRelativeResize="0"/>
          <p:nvPr/>
        </p:nvPicPr>
        <p:blipFill>
          <a:blip r:embed="rId3">
            <a:alphaModFix/>
          </a:blip>
          <a:stretch>
            <a:fillRect/>
          </a:stretch>
        </p:blipFill>
        <p:spPr>
          <a:xfrm>
            <a:off x="9671188" y="3096354"/>
            <a:ext cx="1524785" cy="1566095"/>
          </a:xfrm>
          <a:prstGeom prst="rect">
            <a:avLst/>
          </a:prstGeom>
          <a:noFill/>
          <a:ln>
            <a:noFill/>
          </a:ln>
        </p:spPr>
      </p:pic>
      <p:pic>
        <p:nvPicPr>
          <p:cNvPr id="100" name="Google Shape;100;p15"/>
          <p:cNvPicPr preferRelativeResize="0"/>
          <p:nvPr/>
        </p:nvPicPr>
        <p:blipFill>
          <a:blip r:embed="rId4">
            <a:alphaModFix/>
          </a:blip>
          <a:stretch>
            <a:fillRect/>
          </a:stretch>
        </p:blipFill>
        <p:spPr>
          <a:xfrm>
            <a:off x="8249595" y="3311397"/>
            <a:ext cx="1106011" cy="1136012"/>
          </a:xfrm>
          <a:prstGeom prst="rect">
            <a:avLst/>
          </a:prstGeom>
          <a:noFill/>
          <a:ln>
            <a:noFill/>
          </a:ln>
        </p:spPr>
      </p:pic>
      <p:pic>
        <p:nvPicPr>
          <p:cNvPr id="101" name="Google Shape;101;p15"/>
          <p:cNvPicPr preferRelativeResize="0"/>
          <p:nvPr/>
        </p:nvPicPr>
        <p:blipFill>
          <a:blip r:embed="rId5">
            <a:alphaModFix/>
          </a:blip>
          <a:stretch>
            <a:fillRect/>
          </a:stretch>
        </p:blipFill>
        <p:spPr>
          <a:xfrm>
            <a:off x="8428514" y="5520597"/>
            <a:ext cx="2295252" cy="866137"/>
          </a:xfrm>
          <a:prstGeom prst="rect">
            <a:avLst/>
          </a:prstGeom>
          <a:noFill/>
          <a:ln>
            <a:noFill/>
          </a:ln>
        </p:spPr>
      </p:pic>
      <p:pic>
        <p:nvPicPr>
          <p:cNvPr id="102" name="Google Shape;102;p15"/>
          <p:cNvPicPr preferRelativeResize="0"/>
          <p:nvPr/>
        </p:nvPicPr>
        <p:blipFill>
          <a:blip r:embed="rId6">
            <a:alphaModFix/>
          </a:blip>
          <a:stretch>
            <a:fillRect/>
          </a:stretch>
        </p:blipFill>
        <p:spPr>
          <a:xfrm>
            <a:off x="8270485" y="4543447"/>
            <a:ext cx="2611305" cy="668043"/>
          </a:xfrm>
          <a:prstGeom prst="rect">
            <a:avLst/>
          </a:prstGeom>
          <a:noFill/>
          <a:ln>
            <a:noFill/>
          </a:ln>
        </p:spPr>
      </p:pic>
      <p:pic>
        <p:nvPicPr>
          <p:cNvPr id="103" name="Google Shape;103;p15"/>
          <p:cNvPicPr preferRelativeResize="0"/>
          <p:nvPr/>
        </p:nvPicPr>
        <p:blipFill rotWithShape="1">
          <a:blip r:embed="rId7">
            <a:alphaModFix/>
          </a:blip>
          <a:srcRect l="13987" t="9429" r="13727" b="8717"/>
          <a:stretch/>
        </p:blipFill>
        <p:spPr>
          <a:xfrm>
            <a:off x="10237297" y="2146982"/>
            <a:ext cx="976737" cy="1136012"/>
          </a:xfrm>
          <a:prstGeom prst="rect">
            <a:avLst/>
          </a:prstGeom>
          <a:noFill/>
          <a:ln>
            <a:noFill/>
          </a:ln>
        </p:spPr>
      </p:pic>
      <p:sp>
        <p:nvSpPr>
          <p:cNvPr id="104" name="Google Shape;104;p15"/>
          <p:cNvSpPr txBox="1">
            <a:spLocks noGrp="1"/>
          </p:cNvSpPr>
          <p:nvPr>
            <p:ph type="title"/>
          </p:nvPr>
        </p:nvSpPr>
        <p:spPr>
          <a:xfrm>
            <a:off x="129000" y="228433"/>
            <a:ext cx="9208400" cy="899600"/>
          </a:xfrm>
          <a:prstGeom prst="rect">
            <a:avLst/>
          </a:prstGeom>
          <a:noFill/>
          <a:ln>
            <a:noFill/>
          </a:ln>
        </p:spPr>
        <p:txBody>
          <a:bodyPr spcFirstLastPara="1" vert="horz" wrap="square" lIns="121900" tIns="60933" rIns="121900" bIns="60933" rtlCol="0" anchor="ctr" anchorCtr="0">
            <a:noAutofit/>
          </a:bodyPr>
          <a:lstStyle/>
          <a:p>
            <a:pPr algn="ctr">
              <a:lnSpc>
                <a:spcPct val="100000"/>
              </a:lnSpc>
              <a:buClr>
                <a:srgbClr val="FFFFFF"/>
              </a:buClr>
              <a:buSzPts val="3200"/>
            </a:pPr>
            <a:r>
              <a:rPr lang="en-US" sz="2800" b="1" dirty="0">
                <a:solidFill>
                  <a:schemeClr val="tx2"/>
                </a:solidFill>
                <a:latin typeface="Helvetica Neue"/>
                <a:ea typeface="Helvetica Neue"/>
                <a:cs typeface="Helvetica Neue"/>
                <a:sym typeface="Helvetica Neue"/>
              </a:rPr>
              <a:t>R Consortium Pragmatic Support with Global Reach</a:t>
            </a:r>
            <a:endParaRPr sz="2533" b="1" dirty="0">
              <a:solidFill>
                <a:schemeClr val="tx2"/>
              </a:solidFill>
            </a:endParaRPr>
          </a:p>
        </p:txBody>
      </p:sp>
      <p:pic>
        <p:nvPicPr>
          <p:cNvPr id="105" name="Google Shape;105;p15"/>
          <p:cNvPicPr preferRelativeResize="0"/>
          <p:nvPr/>
        </p:nvPicPr>
        <p:blipFill>
          <a:blip r:embed="rId8">
            <a:alphaModFix/>
          </a:blip>
          <a:stretch>
            <a:fillRect/>
          </a:stretch>
        </p:blipFill>
        <p:spPr>
          <a:xfrm>
            <a:off x="7934001" y="2423595"/>
            <a:ext cx="1737171" cy="793991"/>
          </a:xfrm>
          <a:prstGeom prst="rect">
            <a:avLst/>
          </a:prstGeom>
          <a:noFill/>
          <a:ln>
            <a:noFill/>
          </a:ln>
        </p:spPr>
      </p:pic>
      <p:pic>
        <p:nvPicPr>
          <p:cNvPr id="106" name="Google Shape;106;p15"/>
          <p:cNvPicPr preferRelativeResize="0"/>
          <p:nvPr/>
        </p:nvPicPr>
        <p:blipFill>
          <a:blip r:embed="rId9">
            <a:alphaModFix/>
          </a:blip>
          <a:stretch>
            <a:fillRect/>
          </a:stretch>
        </p:blipFill>
        <p:spPr>
          <a:xfrm>
            <a:off x="7626000" y="1354034"/>
            <a:ext cx="2611301" cy="725729"/>
          </a:xfrm>
          <a:prstGeom prst="rect">
            <a:avLst/>
          </a:prstGeom>
          <a:noFill/>
          <a:ln>
            <a:noFill/>
          </a:ln>
        </p:spPr>
      </p:pic>
      <p:pic>
        <p:nvPicPr>
          <p:cNvPr id="107" name="Google Shape;107;p15"/>
          <p:cNvPicPr preferRelativeResize="0"/>
          <p:nvPr/>
        </p:nvPicPr>
        <p:blipFill>
          <a:blip r:embed="rId10">
            <a:alphaModFix/>
          </a:blip>
          <a:stretch>
            <a:fillRect/>
          </a:stretch>
        </p:blipFill>
        <p:spPr>
          <a:xfrm>
            <a:off x="11367368" y="6033368"/>
            <a:ext cx="824633" cy="82463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16" descr="Several hands raised and ready to answer a question"/>
          <p:cNvPicPr preferRelativeResize="0"/>
          <p:nvPr/>
        </p:nvPicPr>
        <p:blipFill>
          <a:blip r:embed="rId3" cstate="print">
            <a:extLst>
              <a:ext uri="{28A0092B-C50C-407E-A947-70E740481C1C}">
                <a14:useLocalDpi xmlns:a14="http://schemas.microsoft.com/office/drawing/2010/main" val="0"/>
              </a:ext>
            </a:extLst>
          </a:blip>
          <a:srcRect l="9860" r="9860"/>
          <a:stretch/>
        </p:blipFill>
        <p:spPr>
          <a:xfrm>
            <a:off x="345767" y="1974833"/>
            <a:ext cx="4468400" cy="3715200"/>
          </a:xfrm>
          <a:prstGeom prst="flowChartConnector">
            <a:avLst/>
          </a:prstGeom>
          <a:noFill/>
          <a:ln>
            <a:noFill/>
          </a:ln>
        </p:spPr>
      </p:pic>
      <p:sp>
        <p:nvSpPr>
          <p:cNvPr id="114" name="Google Shape;114;p16"/>
          <p:cNvSpPr txBox="1">
            <a:spLocks noGrp="1"/>
          </p:cNvSpPr>
          <p:nvPr>
            <p:ph type="title"/>
          </p:nvPr>
        </p:nvSpPr>
        <p:spPr>
          <a:xfrm>
            <a:off x="-2015990" y="275033"/>
            <a:ext cx="11264800" cy="899600"/>
          </a:xfrm>
          <a:prstGeom prst="rect">
            <a:avLst/>
          </a:prstGeom>
        </p:spPr>
        <p:txBody>
          <a:bodyPr spcFirstLastPara="1" vert="horz" wrap="square" lIns="121900" tIns="60933" rIns="121900" bIns="60933" rtlCol="0" anchor="ctr" anchorCtr="0">
            <a:noAutofit/>
          </a:bodyPr>
          <a:lstStyle/>
          <a:p>
            <a:pPr algn="ctr"/>
            <a:r>
              <a:rPr lang="en-US" b="1" dirty="0">
                <a:solidFill>
                  <a:schemeClr val="tx2"/>
                </a:solidFill>
                <a:latin typeface="Helvetica Neue"/>
                <a:ea typeface="Helvetica Neue"/>
                <a:cs typeface="Helvetica Neue"/>
                <a:sym typeface="Helvetica Neue"/>
              </a:rPr>
              <a:t>Join the R Consortium!</a:t>
            </a:r>
            <a:br>
              <a:rPr lang="en-US" b="1" dirty="0">
                <a:solidFill>
                  <a:schemeClr val="tx2"/>
                </a:solidFill>
                <a:latin typeface="Helvetica Neue"/>
                <a:ea typeface="Helvetica Neue"/>
                <a:cs typeface="Helvetica Neue"/>
                <a:sym typeface="Helvetica Neue"/>
              </a:rPr>
            </a:br>
            <a:r>
              <a:rPr lang="en-US" sz="1600" b="1" i="1" dirty="0">
                <a:solidFill>
                  <a:schemeClr val="tx2"/>
                </a:solidFill>
                <a:latin typeface="Helvetica Neue"/>
                <a:ea typeface="Helvetica Neue"/>
                <a:cs typeface="Helvetica Neue"/>
                <a:sym typeface="Helvetica Neue"/>
              </a:rPr>
              <a:t>The R Validation Hub is a Working Group under the R Consortium </a:t>
            </a:r>
            <a:endParaRPr sz="1600" b="1" i="1" dirty="0">
              <a:solidFill>
                <a:schemeClr val="tx2"/>
              </a:solidFill>
              <a:latin typeface="Helvetica Neue"/>
              <a:ea typeface="Helvetica Neue"/>
              <a:cs typeface="Helvetica Neue"/>
              <a:sym typeface="Helvetica Neue"/>
            </a:endParaRPr>
          </a:p>
        </p:txBody>
      </p:sp>
      <p:sp>
        <p:nvSpPr>
          <p:cNvPr id="115" name="Google Shape;115;p16"/>
          <p:cNvSpPr txBox="1">
            <a:spLocks noGrp="1"/>
          </p:cNvSpPr>
          <p:nvPr>
            <p:ph type="body" idx="1"/>
          </p:nvPr>
        </p:nvSpPr>
        <p:spPr>
          <a:xfrm>
            <a:off x="4814233" y="1349833"/>
            <a:ext cx="6837600" cy="4965200"/>
          </a:xfrm>
          <a:prstGeom prst="rect">
            <a:avLst/>
          </a:prstGeom>
        </p:spPr>
        <p:txBody>
          <a:bodyPr spcFirstLastPara="1" vert="horz" wrap="square" lIns="121900" tIns="60933" rIns="121900" bIns="60933" rtlCol="0" anchor="t" anchorCtr="0">
            <a:noAutofit/>
          </a:bodyPr>
          <a:lstStyle/>
          <a:p>
            <a:pPr indent="-474121">
              <a:lnSpc>
                <a:spcPct val="150000"/>
              </a:lnSpc>
              <a:buClr>
                <a:schemeClr val="dk1"/>
              </a:buClr>
              <a:buSzPts val="2000"/>
              <a:buFont typeface="Helvetica Neue"/>
              <a:buChar char="●"/>
            </a:pPr>
            <a:r>
              <a:rPr lang="en-US" sz="2667">
                <a:solidFill>
                  <a:schemeClr val="dk1"/>
                </a:solidFill>
                <a:latin typeface="Helvetica Neue"/>
                <a:ea typeface="Helvetica Neue"/>
                <a:cs typeface="Helvetica Neue"/>
                <a:sym typeface="Helvetica Neue"/>
              </a:rPr>
              <a:t>Enhance the R ecosystem</a:t>
            </a:r>
            <a:endParaRPr sz="2667">
              <a:solidFill>
                <a:schemeClr val="dk1"/>
              </a:solidFill>
              <a:latin typeface="Helvetica Neue"/>
              <a:ea typeface="Helvetica Neue"/>
              <a:cs typeface="Helvetica Neue"/>
              <a:sym typeface="Helvetica Neue"/>
            </a:endParaRPr>
          </a:p>
          <a:p>
            <a:pPr indent="-474121">
              <a:lnSpc>
                <a:spcPct val="150000"/>
              </a:lnSpc>
              <a:spcBef>
                <a:spcPts val="0"/>
              </a:spcBef>
              <a:buClr>
                <a:schemeClr val="dk1"/>
              </a:buClr>
              <a:buSzPts val="2000"/>
              <a:buFont typeface="Helvetica Neue"/>
              <a:buChar char="●"/>
            </a:pPr>
            <a:r>
              <a:rPr lang="en-US" sz="2667">
                <a:solidFill>
                  <a:schemeClr val="dk1"/>
                </a:solidFill>
                <a:latin typeface="Helvetica Neue"/>
                <a:ea typeface="Helvetica Neue"/>
                <a:cs typeface="Helvetica Neue"/>
                <a:sym typeface="Helvetica Neue"/>
              </a:rPr>
              <a:t>Help ensure the future of R</a:t>
            </a:r>
            <a:endParaRPr sz="2667">
              <a:solidFill>
                <a:schemeClr val="dk1"/>
              </a:solidFill>
              <a:latin typeface="Helvetica Neue"/>
              <a:ea typeface="Helvetica Neue"/>
              <a:cs typeface="Helvetica Neue"/>
              <a:sym typeface="Helvetica Neue"/>
            </a:endParaRPr>
          </a:p>
          <a:p>
            <a:pPr indent="-474121">
              <a:lnSpc>
                <a:spcPct val="150000"/>
              </a:lnSpc>
              <a:spcBef>
                <a:spcPts val="0"/>
              </a:spcBef>
              <a:buClr>
                <a:schemeClr val="dk1"/>
              </a:buClr>
              <a:buSzPts val="2000"/>
              <a:buFont typeface="Helvetica Neue"/>
              <a:buChar char="●"/>
            </a:pPr>
            <a:r>
              <a:rPr lang="en-US" sz="2667" b="1">
                <a:solidFill>
                  <a:schemeClr val="dk1"/>
                </a:solidFill>
                <a:latin typeface="Helvetica Neue"/>
                <a:ea typeface="Helvetica Neue"/>
                <a:cs typeface="Helvetica Neue"/>
                <a:sym typeface="Helvetica Neue"/>
              </a:rPr>
              <a:t>Collaborate</a:t>
            </a:r>
            <a:r>
              <a:rPr lang="en-US" sz="2667">
                <a:solidFill>
                  <a:schemeClr val="dk1"/>
                </a:solidFill>
                <a:latin typeface="Helvetica Neue"/>
                <a:ea typeface="Helvetica Neue"/>
                <a:cs typeface="Helvetica Neue"/>
                <a:sym typeface="Helvetica Neue"/>
              </a:rPr>
              <a:t> with your peers across industry</a:t>
            </a:r>
            <a:endParaRPr sz="2667">
              <a:solidFill>
                <a:schemeClr val="dk1"/>
              </a:solidFill>
              <a:latin typeface="Helvetica Neue"/>
              <a:ea typeface="Helvetica Neue"/>
              <a:cs typeface="Helvetica Neue"/>
              <a:sym typeface="Helvetica Neue"/>
            </a:endParaRPr>
          </a:p>
          <a:p>
            <a:pPr indent="-474121">
              <a:lnSpc>
                <a:spcPct val="150000"/>
              </a:lnSpc>
              <a:spcBef>
                <a:spcPts val="0"/>
              </a:spcBef>
              <a:buClr>
                <a:schemeClr val="dk1"/>
              </a:buClr>
              <a:buSzPts val="2000"/>
              <a:buFont typeface="Helvetica Neue"/>
              <a:buChar char="●"/>
            </a:pPr>
            <a:r>
              <a:rPr lang="en-US" sz="2667">
                <a:solidFill>
                  <a:schemeClr val="dk1"/>
                </a:solidFill>
                <a:latin typeface="Helvetica Neue"/>
                <a:ea typeface="Helvetica Neue"/>
                <a:cs typeface="Helvetica Neue"/>
                <a:sym typeface="Helvetica Neue"/>
              </a:rPr>
              <a:t>Provide </a:t>
            </a:r>
            <a:r>
              <a:rPr lang="en-US" sz="2667" b="1">
                <a:solidFill>
                  <a:schemeClr val="dk1"/>
                </a:solidFill>
                <a:latin typeface="Helvetica Neue"/>
                <a:ea typeface="Helvetica Neue"/>
                <a:cs typeface="Helvetica Neue"/>
                <a:sym typeface="Helvetica Neue"/>
              </a:rPr>
              <a:t>leadership</a:t>
            </a:r>
            <a:r>
              <a:rPr lang="en-US" sz="2667">
                <a:solidFill>
                  <a:schemeClr val="dk1"/>
                </a:solidFill>
                <a:latin typeface="Helvetica Neue"/>
                <a:ea typeface="Helvetica Neue"/>
                <a:cs typeface="Helvetica Neue"/>
                <a:sym typeface="Helvetica Neue"/>
              </a:rPr>
              <a:t> in the </a:t>
            </a:r>
            <a:r>
              <a:rPr lang="en-US" sz="2667" b="1">
                <a:solidFill>
                  <a:schemeClr val="dk1"/>
                </a:solidFill>
                <a:latin typeface="Helvetica Neue"/>
                <a:ea typeface="Helvetica Neue"/>
                <a:cs typeface="Helvetica Neue"/>
                <a:sym typeface="Helvetica Neue"/>
              </a:rPr>
              <a:t>R Community</a:t>
            </a:r>
            <a:endParaRPr sz="2667" b="1">
              <a:solidFill>
                <a:schemeClr val="dk1"/>
              </a:solidFill>
              <a:latin typeface="Helvetica Neue"/>
              <a:ea typeface="Helvetica Neue"/>
              <a:cs typeface="Helvetica Neue"/>
              <a:sym typeface="Helvetica Neue"/>
            </a:endParaRPr>
          </a:p>
          <a:p>
            <a:pPr indent="-474121">
              <a:lnSpc>
                <a:spcPct val="150000"/>
              </a:lnSpc>
              <a:spcBef>
                <a:spcPts val="0"/>
              </a:spcBef>
              <a:buClr>
                <a:schemeClr val="dk1"/>
              </a:buClr>
              <a:buSzPts val="2000"/>
              <a:buFont typeface="Helvetica Neue"/>
              <a:buChar char="●"/>
            </a:pPr>
            <a:r>
              <a:rPr lang="en-US" sz="2667" b="1">
                <a:solidFill>
                  <a:schemeClr val="dk1"/>
                </a:solidFill>
                <a:latin typeface="Helvetica Neue"/>
                <a:ea typeface="Helvetica Neue"/>
                <a:cs typeface="Helvetica Neue"/>
                <a:sym typeface="Helvetica Neue"/>
              </a:rPr>
              <a:t>Protect </a:t>
            </a:r>
            <a:r>
              <a:rPr lang="en-US" sz="2667">
                <a:solidFill>
                  <a:schemeClr val="dk1"/>
                </a:solidFill>
                <a:latin typeface="Helvetica Neue"/>
                <a:ea typeface="Helvetica Neue"/>
                <a:cs typeface="Helvetica Neue"/>
                <a:sym typeface="Helvetica Neue"/>
              </a:rPr>
              <a:t>your </a:t>
            </a:r>
            <a:r>
              <a:rPr lang="en-US" sz="2667" b="1">
                <a:solidFill>
                  <a:schemeClr val="dk1"/>
                </a:solidFill>
                <a:latin typeface="Helvetica Neue"/>
                <a:ea typeface="Helvetica Neue"/>
                <a:cs typeface="Helvetica Neue"/>
                <a:sym typeface="Helvetica Neue"/>
              </a:rPr>
              <a:t>investment</a:t>
            </a:r>
            <a:r>
              <a:rPr lang="en-US" sz="2667">
                <a:solidFill>
                  <a:schemeClr val="dk1"/>
                </a:solidFill>
                <a:latin typeface="Helvetica Neue"/>
                <a:ea typeface="Helvetica Neue"/>
                <a:cs typeface="Helvetica Neue"/>
                <a:sym typeface="Helvetica Neue"/>
              </a:rPr>
              <a:t> in R</a:t>
            </a:r>
            <a:endParaRPr sz="2667">
              <a:solidFill>
                <a:schemeClr val="dk1"/>
              </a:solidFill>
              <a:latin typeface="Helvetica Neue"/>
              <a:ea typeface="Helvetica Neue"/>
              <a:cs typeface="Helvetica Neue"/>
              <a:sym typeface="Helvetica Neue"/>
            </a:endParaRPr>
          </a:p>
          <a:p>
            <a:pPr indent="-474121">
              <a:lnSpc>
                <a:spcPct val="150000"/>
              </a:lnSpc>
              <a:spcBef>
                <a:spcPts val="0"/>
              </a:spcBef>
              <a:buClr>
                <a:schemeClr val="dk1"/>
              </a:buClr>
              <a:buSzPts val="2000"/>
              <a:buFont typeface="Helvetica Neue"/>
              <a:buChar char="●"/>
            </a:pPr>
            <a:r>
              <a:rPr lang="en-US" sz="2667">
                <a:solidFill>
                  <a:schemeClr val="dk1"/>
                </a:solidFill>
                <a:latin typeface="Helvetica Neue"/>
                <a:ea typeface="Helvetica Neue"/>
                <a:cs typeface="Helvetica Neue"/>
                <a:sym typeface="Helvetica Neue"/>
              </a:rPr>
              <a:t>Support open source</a:t>
            </a:r>
            <a:endParaRPr sz="2667">
              <a:solidFill>
                <a:schemeClr val="dk1"/>
              </a:solidFill>
              <a:latin typeface="Helvetica Neue"/>
              <a:ea typeface="Helvetica Neue"/>
              <a:cs typeface="Helvetica Neue"/>
              <a:sym typeface="Helvetica Neue"/>
            </a:endParaRPr>
          </a:p>
          <a:p>
            <a:pPr indent="0">
              <a:buNone/>
            </a:pPr>
            <a:endParaRPr sz="2267">
              <a:solidFill>
                <a:schemeClr val="dk1"/>
              </a:solidFill>
              <a:latin typeface="Helvetica Neue"/>
              <a:ea typeface="Helvetica Neue"/>
              <a:cs typeface="Helvetica Neue"/>
              <a:sym typeface="Helvetica Neue"/>
            </a:endParaRPr>
          </a:p>
          <a:p>
            <a:pPr marL="0" indent="0">
              <a:buNone/>
            </a:pPr>
            <a:r>
              <a:rPr lang="en-US" sz="1467"/>
              <a:t> </a:t>
            </a:r>
            <a:endParaRPr sz="1467"/>
          </a:p>
          <a:p>
            <a:pPr marL="0" indent="0">
              <a:buNone/>
            </a:pPr>
            <a:endParaRPr sz="1467"/>
          </a:p>
        </p:txBody>
      </p:sp>
      <p:pic>
        <p:nvPicPr>
          <p:cNvPr id="116" name="Google Shape;116;p16"/>
          <p:cNvPicPr preferRelativeResize="0"/>
          <p:nvPr/>
        </p:nvPicPr>
        <p:blipFill>
          <a:blip r:embed="rId4">
            <a:alphaModFix/>
          </a:blip>
          <a:stretch>
            <a:fillRect/>
          </a:stretch>
        </p:blipFill>
        <p:spPr>
          <a:xfrm>
            <a:off x="9888778" y="128833"/>
            <a:ext cx="1846000" cy="1846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a:extLst>
            <a:ext uri="{FF2B5EF4-FFF2-40B4-BE49-F238E27FC236}">
              <a16:creationId xmlns:a16="http://schemas.microsoft.com/office/drawing/2014/main" id="{CCC7BEF3-A047-D9C3-0023-4C123FD3DCD8}"/>
            </a:ext>
          </a:extLst>
        </p:cNvPr>
        <p:cNvGrpSpPr/>
        <p:nvPr/>
      </p:nvGrpSpPr>
      <p:grpSpPr>
        <a:xfrm>
          <a:off x="0" y="0"/>
          <a:ext cx="0" cy="0"/>
          <a:chOff x="0" y="0"/>
          <a:chExt cx="0" cy="0"/>
        </a:xfrm>
      </p:grpSpPr>
      <p:sp>
        <p:nvSpPr>
          <p:cNvPr id="121" name="Google Shape;121;p17">
            <a:extLst>
              <a:ext uri="{FF2B5EF4-FFF2-40B4-BE49-F238E27FC236}">
                <a16:creationId xmlns:a16="http://schemas.microsoft.com/office/drawing/2014/main" id="{6E4104FD-1059-22B1-AF01-C2CE6F7AD29B}"/>
              </a:ext>
            </a:extLst>
          </p:cNvPr>
          <p:cNvSpPr txBox="1">
            <a:spLocks noGrp="1"/>
          </p:cNvSpPr>
          <p:nvPr>
            <p:ph type="title"/>
          </p:nvPr>
        </p:nvSpPr>
        <p:spPr>
          <a:xfrm>
            <a:off x="220133" y="71900"/>
            <a:ext cx="11840400" cy="1158000"/>
          </a:xfrm>
          <a:prstGeom prst="rect">
            <a:avLst/>
          </a:prstGeom>
          <a:noFill/>
          <a:ln>
            <a:noFill/>
          </a:ln>
        </p:spPr>
        <p:txBody>
          <a:bodyPr spcFirstLastPara="1" vert="horz" wrap="square" lIns="121900" tIns="60933" rIns="121900" bIns="60933" rtlCol="0" anchor="ctr" anchorCtr="0">
            <a:noAutofit/>
          </a:bodyPr>
          <a:lstStyle/>
          <a:p>
            <a:pPr>
              <a:lnSpc>
                <a:spcPct val="100000"/>
              </a:lnSpc>
              <a:buClr>
                <a:srgbClr val="FFFFFF"/>
              </a:buClr>
              <a:buSzPts val="3200"/>
            </a:pPr>
            <a:r>
              <a:rPr lang="en-US" sz="4267" b="1" dirty="0">
                <a:solidFill>
                  <a:schemeClr val="tx2"/>
                </a:solidFill>
                <a:latin typeface="Helvetica Neue"/>
                <a:ea typeface="Helvetica Neue"/>
                <a:cs typeface="Helvetica Neue"/>
                <a:sym typeface="Helvetica Neue"/>
              </a:rPr>
              <a:t>Our Membership</a:t>
            </a:r>
            <a:endParaRPr sz="4267" b="1" dirty="0">
              <a:solidFill>
                <a:schemeClr val="tx2"/>
              </a:solidFill>
            </a:endParaRPr>
          </a:p>
        </p:txBody>
      </p:sp>
      <p:pic>
        <p:nvPicPr>
          <p:cNvPr id="142" name="Google Shape;142;p17">
            <a:extLst>
              <a:ext uri="{FF2B5EF4-FFF2-40B4-BE49-F238E27FC236}">
                <a16:creationId xmlns:a16="http://schemas.microsoft.com/office/drawing/2014/main" id="{7FCE60B4-F5FB-62B6-C824-358F259A1F93}"/>
              </a:ext>
            </a:extLst>
          </p:cNvPr>
          <p:cNvPicPr preferRelativeResize="0"/>
          <p:nvPr/>
        </p:nvPicPr>
        <p:blipFill>
          <a:blip r:embed="rId3">
            <a:alphaModFix/>
          </a:blip>
          <a:stretch>
            <a:fillRect/>
          </a:stretch>
        </p:blipFill>
        <p:spPr>
          <a:xfrm>
            <a:off x="11376200" y="6053500"/>
            <a:ext cx="815800" cy="815800"/>
          </a:xfrm>
          <a:prstGeom prst="rect">
            <a:avLst/>
          </a:prstGeom>
          <a:noFill/>
          <a:ln>
            <a:noFill/>
          </a:ln>
        </p:spPr>
      </p:pic>
      <p:sp>
        <p:nvSpPr>
          <p:cNvPr id="3" name="TextBox 2">
            <a:extLst>
              <a:ext uri="{FF2B5EF4-FFF2-40B4-BE49-F238E27FC236}">
                <a16:creationId xmlns:a16="http://schemas.microsoft.com/office/drawing/2014/main" id="{AC3E2332-FDF5-22CC-65A7-03661B100F7C}"/>
              </a:ext>
            </a:extLst>
          </p:cNvPr>
          <p:cNvSpPr txBox="1"/>
          <p:nvPr/>
        </p:nvSpPr>
        <p:spPr>
          <a:xfrm>
            <a:off x="556591" y="1439898"/>
            <a:ext cx="8388626" cy="4832092"/>
          </a:xfrm>
          <a:prstGeom prst="rect">
            <a:avLst/>
          </a:prstGeom>
          <a:noFill/>
        </p:spPr>
        <p:txBody>
          <a:bodyPr wrap="square" rtlCol="0">
            <a:spAutoFit/>
          </a:bodyPr>
          <a:lstStyle/>
          <a:p>
            <a:r>
              <a:rPr lang="en-US" sz="2800" dirty="0"/>
              <a:t>ASA</a:t>
            </a:r>
          </a:p>
          <a:p>
            <a:r>
              <a:rPr lang="en-US" sz="2800" dirty="0"/>
              <a:t>Biogen</a:t>
            </a:r>
          </a:p>
          <a:p>
            <a:r>
              <a:rPr lang="en-US" sz="2800" dirty="0" err="1"/>
              <a:t>esri</a:t>
            </a:r>
            <a:endParaRPr lang="en-US" sz="2800" dirty="0"/>
          </a:p>
          <a:p>
            <a:r>
              <a:rPr lang="en-US" sz="2800" dirty="0"/>
              <a:t>Genentech</a:t>
            </a:r>
          </a:p>
          <a:p>
            <a:r>
              <a:rPr lang="en-US" sz="2800" dirty="0"/>
              <a:t>Google</a:t>
            </a:r>
          </a:p>
          <a:p>
            <a:r>
              <a:rPr lang="en-US" sz="2800" dirty="0"/>
              <a:t>GSK</a:t>
            </a:r>
          </a:p>
          <a:p>
            <a:r>
              <a:rPr lang="en-US" sz="2800" dirty="0"/>
              <a:t>Janssen</a:t>
            </a:r>
          </a:p>
          <a:p>
            <a:r>
              <a:rPr lang="en-US" sz="2800" dirty="0"/>
              <a:t>Johnson &amp; Johnson</a:t>
            </a:r>
          </a:p>
          <a:p>
            <a:r>
              <a:rPr lang="en-US" sz="2800" dirty="0"/>
              <a:t>Lander Analytics</a:t>
            </a:r>
          </a:p>
          <a:p>
            <a:r>
              <a:rPr lang="en-US" sz="2800" dirty="0"/>
              <a:t>Merck</a:t>
            </a:r>
          </a:p>
          <a:p>
            <a:endParaRPr lang="en-US" sz="2800" dirty="0"/>
          </a:p>
        </p:txBody>
      </p:sp>
      <p:sp>
        <p:nvSpPr>
          <p:cNvPr id="5" name="TextBox 4">
            <a:extLst>
              <a:ext uri="{FF2B5EF4-FFF2-40B4-BE49-F238E27FC236}">
                <a16:creationId xmlns:a16="http://schemas.microsoft.com/office/drawing/2014/main" id="{643F4DEF-7A85-64D3-AD7A-1C333AAFE013}"/>
              </a:ext>
            </a:extLst>
          </p:cNvPr>
          <p:cNvSpPr txBox="1"/>
          <p:nvPr/>
        </p:nvSpPr>
        <p:spPr>
          <a:xfrm>
            <a:off x="4750904" y="1012954"/>
            <a:ext cx="6102626" cy="4832092"/>
          </a:xfrm>
          <a:prstGeom prst="rect">
            <a:avLst/>
          </a:prstGeom>
          <a:noFill/>
        </p:spPr>
        <p:txBody>
          <a:bodyPr wrap="square">
            <a:spAutoFit/>
          </a:bodyPr>
          <a:lstStyle/>
          <a:p>
            <a:endParaRPr lang="en-US" sz="2800" dirty="0"/>
          </a:p>
          <a:p>
            <a:r>
              <a:rPr lang="en-US" sz="2800" dirty="0"/>
              <a:t>Microsoft</a:t>
            </a:r>
          </a:p>
          <a:p>
            <a:r>
              <a:rPr lang="en-US" sz="2800" dirty="0"/>
              <a:t>Oracle</a:t>
            </a:r>
          </a:p>
          <a:p>
            <a:r>
              <a:rPr lang="en-US" sz="2800" dirty="0"/>
              <a:t>Parexel</a:t>
            </a:r>
          </a:p>
          <a:p>
            <a:r>
              <a:rPr lang="en-US" sz="2800" dirty="0"/>
              <a:t>Pfizer</a:t>
            </a:r>
          </a:p>
          <a:p>
            <a:r>
              <a:rPr lang="en-US" sz="2800" dirty="0"/>
              <a:t>Posit</a:t>
            </a:r>
          </a:p>
          <a:p>
            <a:r>
              <a:rPr lang="en-US" sz="2800" dirty="0" err="1"/>
              <a:t>Procogia</a:t>
            </a:r>
            <a:endParaRPr lang="en-US" sz="2800" dirty="0"/>
          </a:p>
          <a:p>
            <a:r>
              <a:rPr lang="en-US" sz="2800" dirty="0"/>
              <a:t>Sanofi</a:t>
            </a:r>
          </a:p>
          <a:p>
            <a:r>
              <a:rPr lang="en-US" sz="2800" dirty="0"/>
              <a:t>Swiss Re</a:t>
            </a:r>
          </a:p>
          <a:p>
            <a:endParaRPr lang="en-US" sz="2800" dirty="0"/>
          </a:p>
          <a:p>
            <a:r>
              <a:rPr lang="en-US" sz="2800" dirty="0"/>
              <a:t>… and more!</a:t>
            </a:r>
          </a:p>
        </p:txBody>
      </p:sp>
    </p:spTree>
    <p:extLst>
      <p:ext uri="{BB962C8B-B14F-4D97-AF65-F5344CB8AC3E}">
        <p14:creationId xmlns:p14="http://schemas.microsoft.com/office/powerpoint/2010/main" val="2666672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p:cNvSpPr/>
          <p:nvPr/>
        </p:nvSpPr>
        <p:spPr>
          <a:xfrm flipH="1">
            <a:off x="4860834" y="0"/>
            <a:ext cx="4673599" cy="6858000"/>
          </a:xfrm>
          <a:custGeom>
            <a:avLst/>
            <a:gdLst>
              <a:gd name="connsiteX0" fmla="*/ 4673599 w 4673599"/>
              <a:gd name="connsiteY0" fmla="*/ 0 h 6858000"/>
              <a:gd name="connsiteX1" fmla="*/ 2095642 w 4673599"/>
              <a:gd name="connsiteY1" fmla="*/ 0 h 6858000"/>
              <a:gd name="connsiteX2" fmla="*/ 1631794 w 4673599"/>
              <a:gd name="connsiteY2" fmla="*/ 1517946 h 6858000"/>
              <a:gd name="connsiteX3" fmla="*/ 1778091 w 4673599"/>
              <a:gd name="connsiteY3" fmla="*/ 1650910 h 6858000"/>
              <a:gd name="connsiteX4" fmla="*/ 2514600 w 4673599"/>
              <a:gd name="connsiteY4" fmla="*/ 3429000 h 6858000"/>
              <a:gd name="connsiteX5" fmla="*/ 506779 w 4673599"/>
              <a:gd name="connsiteY5" fmla="*/ 5892513 h 6858000"/>
              <a:gd name="connsiteX6" fmla="*/ 284672 w 4673599"/>
              <a:gd name="connsiteY6" fmla="*/ 5926410 h 6858000"/>
              <a:gd name="connsiteX7" fmla="*/ 0 w 4673599"/>
              <a:gd name="connsiteY7" fmla="*/ 6858000 h 6858000"/>
              <a:gd name="connsiteX8" fmla="*/ 2577957 w 4673599"/>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3599" h="6858000">
                <a:moveTo>
                  <a:pt x="4673599" y="0"/>
                </a:moveTo>
                <a:lnTo>
                  <a:pt x="2095642" y="0"/>
                </a:lnTo>
                <a:lnTo>
                  <a:pt x="1631794" y="1517946"/>
                </a:lnTo>
                <a:lnTo>
                  <a:pt x="1778091" y="1650910"/>
                </a:lnTo>
                <a:cubicBezTo>
                  <a:pt x="2233144" y="2105963"/>
                  <a:pt x="2514600" y="2734613"/>
                  <a:pt x="2514600" y="3429000"/>
                </a:cubicBezTo>
                <a:cubicBezTo>
                  <a:pt x="2514600" y="4644178"/>
                  <a:pt x="1652640" y="5658035"/>
                  <a:pt x="506779" y="5892513"/>
                </a:cubicBezTo>
                <a:lnTo>
                  <a:pt x="284672" y="5926410"/>
                </a:lnTo>
                <a:lnTo>
                  <a:pt x="0" y="6858000"/>
                </a:lnTo>
                <a:lnTo>
                  <a:pt x="2577957" y="6858000"/>
                </a:lnTo>
                <a:close/>
              </a:path>
            </a:pathLst>
          </a:custGeom>
          <a:solidFill>
            <a:srgbClr val="68B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3810758" y="0"/>
            <a:ext cx="1828800" cy="914400"/>
          </a:xfrm>
          <a:custGeom>
            <a:avLst/>
            <a:gdLst>
              <a:gd name="connsiteX0" fmla="*/ 0 w 1828800"/>
              <a:gd name="connsiteY0" fmla="*/ 0 h 914400"/>
              <a:gd name="connsiteX1" fmla="*/ 284992 w 1828800"/>
              <a:gd name="connsiteY1" fmla="*/ 0 h 914400"/>
              <a:gd name="connsiteX2" fmla="*/ 914400 w 1828800"/>
              <a:gd name="connsiteY2" fmla="*/ 629408 h 914400"/>
              <a:gd name="connsiteX3" fmla="*/ 1543808 w 1828800"/>
              <a:gd name="connsiteY3" fmla="*/ 0 h 914400"/>
              <a:gd name="connsiteX4" fmla="*/ 1828800 w 1828800"/>
              <a:gd name="connsiteY4" fmla="*/ 0 h 914400"/>
              <a:gd name="connsiteX5" fmla="*/ 914400 w 1828800"/>
              <a:gd name="connsiteY5" fmla="*/ 914400 h 914400"/>
              <a:gd name="connsiteX6" fmla="*/ 0 w 1828800"/>
              <a:gd name="connsiteY6"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8800" h="914400">
                <a:moveTo>
                  <a:pt x="0" y="0"/>
                </a:moveTo>
                <a:lnTo>
                  <a:pt x="284992" y="0"/>
                </a:lnTo>
                <a:cubicBezTo>
                  <a:pt x="284992" y="347612"/>
                  <a:pt x="566788" y="629408"/>
                  <a:pt x="914400" y="629408"/>
                </a:cubicBezTo>
                <a:cubicBezTo>
                  <a:pt x="1262012" y="629408"/>
                  <a:pt x="1543808" y="347612"/>
                  <a:pt x="1543808" y="0"/>
                </a:cubicBezTo>
                <a:lnTo>
                  <a:pt x="1828800" y="0"/>
                </a:lnTo>
                <a:cubicBezTo>
                  <a:pt x="1828800" y="505009"/>
                  <a:pt x="1419409" y="914400"/>
                  <a:pt x="914400" y="914400"/>
                </a:cubicBezTo>
                <a:cubicBezTo>
                  <a:pt x="409391" y="914400"/>
                  <a:pt x="0" y="505009"/>
                  <a:pt x="0" y="0"/>
                </a:cubicBezTo>
                <a:close/>
              </a:path>
            </a:pathLst>
          </a:custGeom>
          <a:solidFill>
            <a:srgbClr val="397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475633" y="863057"/>
            <a:ext cx="4977211" cy="2123658"/>
          </a:xfrm>
          <a:prstGeom prst="rect">
            <a:avLst/>
          </a:prstGeom>
          <a:noFill/>
        </p:spPr>
        <p:txBody>
          <a:bodyPr wrap="square" rtlCol="0">
            <a:spAutoFit/>
          </a:bodyPr>
          <a:lstStyle/>
          <a:p>
            <a:r>
              <a:rPr lang="en-US" sz="4400" b="1" dirty="0">
                <a:solidFill>
                  <a:schemeClr val="tx1">
                    <a:lumMod val="75000"/>
                    <a:lumOff val="25000"/>
                  </a:schemeClr>
                </a:solidFill>
              </a:rPr>
              <a:t>Structure of today’s community meeting</a:t>
            </a:r>
          </a:p>
        </p:txBody>
      </p:sp>
      <p:sp>
        <p:nvSpPr>
          <p:cNvPr id="10" name="TextBox 9">
            <a:extLst>
              <a:ext uri="{FF2B5EF4-FFF2-40B4-BE49-F238E27FC236}">
                <a16:creationId xmlns:a16="http://schemas.microsoft.com/office/drawing/2014/main" id="{2C5A9FE0-9812-4BFB-8368-1529A989D8E7}"/>
              </a:ext>
            </a:extLst>
          </p:cNvPr>
          <p:cNvSpPr txBox="1"/>
          <p:nvPr/>
        </p:nvSpPr>
        <p:spPr>
          <a:xfrm flipH="1">
            <a:off x="475632" y="2986715"/>
            <a:ext cx="5620367" cy="152105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dirty="0">
                <a:solidFill>
                  <a:schemeClr val="tx1">
                    <a:lumMod val="75000"/>
                    <a:lumOff val="25000"/>
                  </a:schemeClr>
                </a:solidFill>
              </a:rPr>
              <a:t>Primer on today’s topic</a:t>
            </a:r>
          </a:p>
          <a:p>
            <a:pPr marL="285750" indent="-285750">
              <a:lnSpc>
                <a:spcPct val="150000"/>
              </a:lnSpc>
              <a:buFont typeface="Arial" panose="020B0604020202020204" pitchFamily="34" charset="0"/>
              <a:buChar char="•"/>
            </a:pPr>
            <a:r>
              <a:rPr lang="en-US" sz="1600" dirty="0">
                <a:solidFill>
                  <a:schemeClr val="tx1">
                    <a:lumMod val="75000"/>
                    <a:lumOff val="25000"/>
                  </a:schemeClr>
                </a:solidFill>
              </a:rPr>
              <a:t>Polling about Shiny apps to learn more about everyone</a:t>
            </a:r>
          </a:p>
          <a:p>
            <a:pPr marL="285750" indent="-285750">
              <a:lnSpc>
                <a:spcPct val="150000"/>
              </a:lnSpc>
              <a:buFont typeface="Arial" panose="020B0604020202020204" pitchFamily="34" charset="0"/>
              <a:buChar char="•"/>
            </a:pPr>
            <a:r>
              <a:rPr lang="en-US" sz="1600" dirty="0">
                <a:solidFill>
                  <a:schemeClr val="tx1">
                    <a:lumMod val="75000"/>
                    <a:lumOff val="25000"/>
                  </a:schemeClr>
                </a:solidFill>
              </a:rPr>
              <a:t>Briefing on Shiny app pilots to FDA</a:t>
            </a:r>
          </a:p>
          <a:p>
            <a:pPr marL="285750" indent="-285750">
              <a:lnSpc>
                <a:spcPct val="150000"/>
              </a:lnSpc>
              <a:buFont typeface="Arial" panose="020B0604020202020204" pitchFamily="34" charset="0"/>
              <a:buChar char="•"/>
            </a:pPr>
            <a:r>
              <a:rPr lang="en-US" sz="1600" dirty="0">
                <a:solidFill>
                  <a:schemeClr val="tx1">
                    <a:lumMod val="75000"/>
                    <a:lumOff val="25000"/>
                  </a:schemeClr>
                </a:solidFill>
              </a:rPr>
              <a:t>Discussion</a:t>
            </a:r>
          </a:p>
        </p:txBody>
      </p:sp>
      <p:pic>
        <p:nvPicPr>
          <p:cNvPr id="4" name="Picture Placeholder 3" descr="Pastel checklist and pencil">
            <a:extLst>
              <a:ext uri="{FF2B5EF4-FFF2-40B4-BE49-F238E27FC236}">
                <a16:creationId xmlns:a16="http://schemas.microsoft.com/office/drawing/2014/main" id="{618E0A2E-ADDD-A13E-629A-A677AC26B7CA}"/>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9167" r="9167"/>
          <a:stretch/>
        </p:blipFill>
        <p:spPr>
          <a:xfrm>
            <a:off x="7158626" y="1053193"/>
            <a:ext cx="4751614" cy="4751614"/>
          </a:xfrm>
        </p:spPr>
      </p:pic>
    </p:spTree>
    <p:extLst>
      <p:ext uri="{BB962C8B-B14F-4D97-AF65-F5344CB8AC3E}">
        <p14:creationId xmlns:p14="http://schemas.microsoft.com/office/powerpoint/2010/main" val="37107295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p:cNvSpPr/>
          <p:nvPr/>
        </p:nvSpPr>
        <p:spPr>
          <a:xfrm rot="20641633" flipH="1">
            <a:off x="9486808" y="-3427710"/>
            <a:ext cx="7253942" cy="8896873"/>
          </a:xfrm>
          <a:custGeom>
            <a:avLst/>
            <a:gdLst>
              <a:gd name="connsiteX0" fmla="*/ 4673599 w 4673599"/>
              <a:gd name="connsiteY0" fmla="*/ 0 h 6858000"/>
              <a:gd name="connsiteX1" fmla="*/ 2095642 w 4673599"/>
              <a:gd name="connsiteY1" fmla="*/ 0 h 6858000"/>
              <a:gd name="connsiteX2" fmla="*/ 1631794 w 4673599"/>
              <a:gd name="connsiteY2" fmla="*/ 1517946 h 6858000"/>
              <a:gd name="connsiteX3" fmla="*/ 1778091 w 4673599"/>
              <a:gd name="connsiteY3" fmla="*/ 1650910 h 6858000"/>
              <a:gd name="connsiteX4" fmla="*/ 2514600 w 4673599"/>
              <a:gd name="connsiteY4" fmla="*/ 3429000 h 6858000"/>
              <a:gd name="connsiteX5" fmla="*/ 506779 w 4673599"/>
              <a:gd name="connsiteY5" fmla="*/ 5892513 h 6858000"/>
              <a:gd name="connsiteX6" fmla="*/ 284672 w 4673599"/>
              <a:gd name="connsiteY6" fmla="*/ 5926410 h 6858000"/>
              <a:gd name="connsiteX7" fmla="*/ 0 w 4673599"/>
              <a:gd name="connsiteY7" fmla="*/ 6858000 h 6858000"/>
              <a:gd name="connsiteX8" fmla="*/ 2577957 w 4673599"/>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3599" h="6858000">
                <a:moveTo>
                  <a:pt x="4673599" y="0"/>
                </a:moveTo>
                <a:lnTo>
                  <a:pt x="2095642" y="0"/>
                </a:lnTo>
                <a:lnTo>
                  <a:pt x="1631794" y="1517946"/>
                </a:lnTo>
                <a:lnTo>
                  <a:pt x="1778091" y="1650910"/>
                </a:lnTo>
                <a:cubicBezTo>
                  <a:pt x="2233144" y="2105963"/>
                  <a:pt x="2514600" y="2734613"/>
                  <a:pt x="2514600" y="3429000"/>
                </a:cubicBezTo>
                <a:cubicBezTo>
                  <a:pt x="2514600" y="4644178"/>
                  <a:pt x="1652640" y="5658035"/>
                  <a:pt x="506779" y="5892513"/>
                </a:cubicBezTo>
                <a:lnTo>
                  <a:pt x="284672" y="5926410"/>
                </a:lnTo>
                <a:lnTo>
                  <a:pt x="0" y="6858000"/>
                </a:lnTo>
                <a:lnTo>
                  <a:pt x="2577957" y="6858000"/>
                </a:lnTo>
                <a:close/>
              </a:path>
            </a:pathLst>
          </a:custGeom>
          <a:solidFill>
            <a:srgbClr val="68B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rot="18721672">
            <a:off x="-438767" y="-421799"/>
            <a:ext cx="1828800" cy="914400"/>
          </a:xfrm>
          <a:custGeom>
            <a:avLst/>
            <a:gdLst>
              <a:gd name="connsiteX0" fmla="*/ 0 w 1828800"/>
              <a:gd name="connsiteY0" fmla="*/ 0 h 914400"/>
              <a:gd name="connsiteX1" fmla="*/ 284992 w 1828800"/>
              <a:gd name="connsiteY1" fmla="*/ 0 h 914400"/>
              <a:gd name="connsiteX2" fmla="*/ 914400 w 1828800"/>
              <a:gd name="connsiteY2" fmla="*/ 629408 h 914400"/>
              <a:gd name="connsiteX3" fmla="*/ 1543808 w 1828800"/>
              <a:gd name="connsiteY3" fmla="*/ 0 h 914400"/>
              <a:gd name="connsiteX4" fmla="*/ 1828800 w 1828800"/>
              <a:gd name="connsiteY4" fmla="*/ 0 h 914400"/>
              <a:gd name="connsiteX5" fmla="*/ 914400 w 1828800"/>
              <a:gd name="connsiteY5" fmla="*/ 914400 h 914400"/>
              <a:gd name="connsiteX6" fmla="*/ 0 w 1828800"/>
              <a:gd name="connsiteY6"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8800" h="914400">
                <a:moveTo>
                  <a:pt x="0" y="0"/>
                </a:moveTo>
                <a:lnTo>
                  <a:pt x="284992" y="0"/>
                </a:lnTo>
                <a:cubicBezTo>
                  <a:pt x="284992" y="347612"/>
                  <a:pt x="566788" y="629408"/>
                  <a:pt x="914400" y="629408"/>
                </a:cubicBezTo>
                <a:cubicBezTo>
                  <a:pt x="1262012" y="629408"/>
                  <a:pt x="1543808" y="347612"/>
                  <a:pt x="1543808" y="0"/>
                </a:cubicBezTo>
                <a:lnTo>
                  <a:pt x="1828800" y="0"/>
                </a:lnTo>
                <a:cubicBezTo>
                  <a:pt x="1828800" y="505009"/>
                  <a:pt x="1419409" y="914400"/>
                  <a:pt x="914400" y="914400"/>
                </a:cubicBezTo>
                <a:cubicBezTo>
                  <a:pt x="409391" y="914400"/>
                  <a:pt x="0" y="505009"/>
                  <a:pt x="0" y="0"/>
                </a:cubicBezTo>
                <a:close/>
              </a:path>
            </a:pathLst>
          </a:cu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2060"/>
              </a:solidFill>
            </a:endParaRPr>
          </a:p>
        </p:txBody>
      </p:sp>
      <p:sp>
        <p:nvSpPr>
          <p:cNvPr id="9" name="TextBox 8"/>
          <p:cNvSpPr txBox="1"/>
          <p:nvPr/>
        </p:nvSpPr>
        <p:spPr>
          <a:xfrm>
            <a:off x="475633" y="863057"/>
            <a:ext cx="11141654" cy="769441"/>
          </a:xfrm>
          <a:prstGeom prst="rect">
            <a:avLst/>
          </a:prstGeom>
          <a:noFill/>
        </p:spPr>
        <p:txBody>
          <a:bodyPr wrap="square" rtlCol="0">
            <a:spAutoFit/>
          </a:bodyPr>
          <a:lstStyle/>
          <a:p>
            <a:r>
              <a:rPr lang="en-US" sz="4400" b="1" dirty="0">
                <a:solidFill>
                  <a:schemeClr val="tx1">
                    <a:lumMod val="75000"/>
                    <a:lumOff val="25000"/>
                  </a:schemeClr>
                </a:solidFill>
              </a:rPr>
              <a:t>Today’s Topic</a:t>
            </a:r>
          </a:p>
        </p:txBody>
      </p:sp>
      <p:sp>
        <p:nvSpPr>
          <p:cNvPr id="10" name="TextBox 9">
            <a:extLst>
              <a:ext uri="{FF2B5EF4-FFF2-40B4-BE49-F238E27FC236}">
                <a16:creationId xmlns:a16="http://schemas.microsoft.com/office/drawing/2014/main" id="{2C5A9FE0-9812-4BFB-8368-1529A989D8E7}"/>
              </a:ext>
            </a:extLst>
          </p:cNvPr>
          <p:cNvSpPr txBox="1"/>
          <p:nvPr/>
        </p:nvSpPr>
        <p:spPr>
          <a:xfrm flipH="1">
            <a:off x="205810" y="3007523"/>
            <a:ext cx="7484055" cy="3736407"/>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lang="en-US" sz="2000" dirty="0">
                <a:latin typeface="Open Sans" panose="020B0606030504020204" pitchFamily="34" charset="0"/>
              </a:rPr>
              <a:t>Shiny App Validation in Regulatory Submissions</a:t>
            </a:r>
          </a:p>
          <a:p>
            <a:pPr marL="1200150" lvl="2" indent="-285750">
              <a:lnSpc>
                <a:spcPct val="150000"/>
              </a:lnSpc>
              <a:buFont typeface="Arial" panose="020B0604020202020204" pitchFamily="34" charset="0"/>
              <a:buChar char="•"/>
            </a:pPr>
            <a:r>
              <a:rPr lang="en-US" sz="2000" i="1" dirty="0">
                <a:latin typeface="Open Sans" panose="020B0606030504020204" pitchFamily="34" charset="0"/>
              </a:rPr>
              <a:t>Today’s discussion can be about validation of Shiny apps in general, as well</a:t>
            </a:r>
          </a:p>
          <a:p>
            <a:pPr marL="742950" lvl="1" indent="-285750">
              <a:lnSpc>
                <a:spcPct val="150000"/>
              </a:lnSpc>
              <a:buFont typeface="Arial" panose="020B0604020202020204" pitchFamily="34" charset="0"/>
              <a:buChar char="•"/>
            </a:pPr>
            <a:r>
              <a:rPr lang="en-US" sz="2000" dirty="0">
                <a:latin typeface="Open Sans" panose="020B0606030504020204" pitchFamily="34" charset="0"/>
              </a:rPr>
              <a:t>Shiny apps are complex</a:t>
            </a:r>
          </a:p>
          <a:p>
            <a:pPr marL="1200150" lvl="2" indent="-285750">
              <a:lnSpc>
                <a:spcPct val="150000"/>
              </a:lnSpc>
              <a:buFont typeface="Arial" panose="020B0604020202020204" pitchFamily="34" charset="0"/>
              <a:buChar char="•"/>
            </a:pPr>
            <a:r>
              <a:rPr lang="en-US" sz="2000" dirty="0">
                <a:latin typeface="Open Sans" panose="020B0606030504020204" pitchFamily="34" charset="0"/>
              </a:rPr>
              <a:t>Dynamic inputs/interactions and reproducibility</a:t>
            </a:r>
          </a:p>
          <a:p>
            <a:pPr marL="1200150" lvl="2" indent="-285750">
              <a:lnSpc>
                <a:spcPct val="150000"/>
              </a:lnSpc>
              <a:buFont typeface="Arial" panose="020B0604020202020204" pitchFamily="34" charset="0"/>
              <a:buChar char="•"/>
            </a:pPr>
            <a:r>
              <a:rPr lang="en-US" sz="2000" dirty="0">
                <a:latin typeface="Open Sans" panose="020B0606030504020204" pitchFamily="34" charset="0"/>
              </a:rPr>
              <a:t>General expectation of no errors</a:t>
            </a:r>
          </a:p>
          <a:p>
            <a:pPr marL="1200150" lvl="2" indent="-285750">
              <a:lnSpc>
                <a:spcPct val="150000"/>
              </a:lnSpc>
              <a:buFont typeface="Arial" panose="020B0604020202020204" pitchFamily="34" charset="0"/>
              <a:buChar char="•"/>
            </a:pPr>
            <a:r>
              <a:rPr lang="en-US" sz="2000" dirty="0">
                <a:latin typeface="Open Sans" panose="020B0606030504020204" pitchFamily="34" charset="0"/>
              </a:rPr>
              <a:t> User accessibility (new to apps, etc.)</a:t>
            </a:r>
          </a:p>
          <a:p>
            <a:pPr marL="1200150" lvl="2" indent="-285750">
              <a:lnSpc>
                <a:spcPct val="150000"/>
              </a:lnSpc>
              <a:buFont typeface="Arial" panose="020B0604020202020204" pitchFamily="34" charset="0"/>
              <a:buChar char="•"/>
            </a:pPr>
            <a:r>
              <a:rPr lang="en-US" sz="2000" dirty="0">
                <a:latin typeface="Open Sans" panose="020B0606030504020204" pitchFamily="34" charset="0"/>
              </a:rPr>
              <a:t>…and more!</a:t>
            </a:r>
          </a:p>
        </p:txBody>
      </p:sp>
      <p:pic>
        <p:nvPicPr>
          <p:cNvPr id="3" name="Picture 2" descr="A qr code with a dinosaur&#10;&#10;AI-generated content may be incorrect.">
            <a:extLst>
              <a:ext uri="{FF2B5EF4-FFF2-40B4-BE49-F238E27FC236}">
                <a16:creationId xmlns:a16="http://schemas.microsoft.com/office/drawing/2014/main" id="{03A4DFD2-7C91-09B8-F173-1219C6DCA1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41666" y="1203292"/>
            <a:ext cx="2260029" cy="2260029"/>
          </a:xfrm>
          <a:prstGeom prst="rect">
            <a:avLst/>
          </a:prstGeom>
        </p:spPr>
      </p:pic>
      <p:pic>
        <p:nvPicPr>
          <p:cNvPr id="4" name="Picture 2" descr="Shiny (web framework) - Wikipedia">
            <a:extLst>
              <a:ext uri="{FF2B5EF4-FFF2-40B4-BE49-F238E27FC236}">
                <a16:creationId xmlns:a16="http://schemas.microsoft.com/office/drawing/2014/main" id="{836A43DB-5433-63E5-3E79-EA927C4333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89865" y="4324841"/>
            <a:ext cx="1706074" cy="197065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02C0B64-2DD2-C114-6F7D-3CC95057C71C}"/>
              </a:ext>
            </a:extLst>
          </p:cNvPr>
          <p:cNvSpPr txBox="1"/>
          <p:nvPr/>
        </p:nvSpPr>
        <p:spPr>
          <a:xfrm>
            <a:off x="98805" y="1806312"/>
            <a:ext cx="8237710" cy="1027397"/>
          </a:xfrm>
          <a:prstGeom prst="rect">
            <a:avLst/>
          </a:prstGeom>
          <a:noFill/>
        </p:spPr>
        <p:txBody>
          <a:bodyPr wrap="square">
            <a:spAutoFit/>
          </a:bodyPr>
          <a:lstStyle/>
          <a:p>
            <a:pPr lvl="1">
              <a:lnSpc>
                <a:spcPct val="150000"/>
              </a:lnSpc>
            </a:pPr>
            <a:r>
              <a:rPr lang="en-US" sz="1400" i="1" dirty="0">
                <a:solidFill>
                  <a:srgbClr val="0070C0"/>
                </a:solidFill>
                <a:latin typeface="Open Sans" panose="020B0606030504020204" pitchFamily="34" charset="0"/>
              </a:rPr>
              <a:t>Thank you for responding to our survey we sent out last year to hear from you on what topics you wish to have spotlighted at our meetings! Our topic was born out of many requests to hear more about Shiny apps and validation related to Shiny apps.</a:t>
            </a:r>
          </a:p>
        </p:txBody>
      </p:sp>
      <p:sp>
        <p:nvSpPr>
          <p:cNvPr id="12" name="TextBox 11">
            <a:extLst>
              <a:ext uri="{FF2B5EF4-FFF2-40B4-BE49-F238E27FC236}">
                <a16:creationId xmlns:a16="http://schemas.microsoft.com/office/drawing/2014/main" id="{F131BF72-180F-9442-506F-5D1F9BC9A678}"/>
              </a:ext>
            </a:extLst>
          </p:cNvPr>
          <p:cNvSpPr txBox="1"/>
          <p:nvPr/>
        </p:nvSpPr>
        <p:spPr>
          <a:xfrm>
            <a:off x="8402712" y="3365563"/>
            <a:ext cx="9157252" cy="369332"/>
          </a:xfrm>
          <a:prstGeom prst="rect">
            <a:avLst/>
          </a:prstGeom>
          <a:noFill/>
        </p:spPr>
        <p:txBody>
          <a:bodyPr wrap="square">
            <a:spAutoFit/>
          </a:bodyPr>
          <a:lstStyle/>
          <a:p>
            <a:r>
              <a:rPr lang="en-US" sz="1800" i="1" dirty="0">
                <a:latin typeface="Open Sans" panose="020B0606030504020204" pitchFamily="34" charset="0"/>
              </a:rPr>
              <a:t>Submit to our survey here!</a:t>
            </a:r>
            <a:endParaRPr lang="en-US" dirty="0"/>
          </a:p>
        </p:txBody>
      </p:sp>
    </p:spTree>
    <p:extLst>
      <p:ext uri="{BB962C8B-B14F-4D97-AF65-F5344CB8AC3E}">
        <p14:creationId xmlns:p14="http://schemas.microsoft.com/office/powerpoint/2010/main" val="3290612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7"/>
          <p:cNvSpPr/>
          <p:nvPr/>
        </p:nvSpPr>
        <p:spPr>
          <a:xfrm>
            <a:off x="7381356" y="3429000"/>
            <a:ext cx="4810645" cy="3429000"/>
          </a:xfrm>
          <a:custGeom>
            <a:avLst/>
            <a:gdLst>
              <a:gd name="connsiteX0" fmla="*/ 4515677 w 4810645"/>
              <a:gd name="connsiteY0" fmla="*/ 0 h 3429000"/>
              <a:gd name="connsiteX1" fmla="*/ 4756927 w 4810645"/>
              <a:gd name="connsiteY1" fmla="*/ 6100 h 3429000"/>
              <a:gd name="connsiteX2" fmla="*/ 4810645 w 4810645"/>
              <a:gd name="connsiteY2" fmla="*/ 10185 h 3429000"/>
              <a:gd name="connsiteX3" fmla="*/ 4810645 w 4810645"/>
              <a:gd name="connsiteY3" fmla="*/ 1476155 h 3429000"/>
              <a:gd name="connsiteX4" fmla="*/ 4515677 w 4810645"/>
              <a:gd name="connsiteY4" fmla="*/ 1461260 h 3429000"/>
              <a:gd name="connsiteX5" fmla="*/ 1678287 w 4810645"/>
              <a:gd name="connsiteY5" fmla="*/ 3150004 h 3429000"/>
              <a:gd name="connsiteX6" fmla="*/ 1543887 w 4810645"/>
              <a:gd name="connsiteY6" fmla="*/ 3429000 h 3429000"/>
              <a:gd name="connsiteX7" fmla="*/ 0 w 4810645"/>
              <a:gd name="connsiteY7" fmla="*/ 3429000 h 3429000"/>
              <a:gd name="connsiteX8" fmla="*/ 38332 w 4810645"/>
              <a:gd name="connsiteY8" fmla="*/ 3294013 h 3429000"/>
              <a:gd name="connsiteX9" fmla="*/ 4515677 w 4810645"/>
              <a:gd name="connsiteY9" fmla="*/ 0 h 342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10645" h="3429000">
                <a:moveTo>
                  <a:pt x="4515677" y="0"/>
                </a:moveTo>
                <a:cubicBezTo>
                  <a:pt x="4596589" y="0"/>
                  <a:pt x="4677022" y="2050"/>
                  <a:pt x="4756927" y="6100"/>
                </a:cubicBezTo>
                <a:lnTo>
                  <a:pt x="4810645" y="10185"/>
                </a:lnTo>
                <a:lnTo>
                  <a:pt x="4810645" y="1476155"/>
                </a:lnTo>
                <a:lnTo>
                  <a:pt x="4515677" y="1461260"/>
                </a:lnTo>
                <a:cubicBezTo>
                  <a:pt x="3290454" y="1461260"/>
                  <a:pt x="2224720" y="2144112"/>
                  <a:pt x="1678287" y="3150004"/>
                </a:cubicBezTo>
                <a:lnTo>
                  <a:pt x="1543887" y="3429000"/>
                </a:lnTo>
                <a:lnTo>
                  <a:pt x="0" y="3429000"/>
                </a:lnTo>
                <a:lnTo>
                  <a:pt x="38332" y="3294013"/>
                </a:lnTo>
                <a:cubicBezTo>
                  <a:pt x="631901" y="1385629"/>
                  <a:pt x="2411973" y="0"/>
                  <a:pt x="4515677" y="0"/>
                </a:cubicBezTo>
                <a:close/>
              </a:path>
            </a:pathLst>
          </a:custGeom>
          <a:solidFill>
            <a:srgbClr val="397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Placeholder 7" descr="Person with idea concept">
            <a:extLst>
              <a:ext uri="{FF2B5EF4-FFF2-40B4-BE49-F238E27FC236}">
                <a16:creationId xmlns:a16="http://schemas.microsoft.com/office/drawing/2014/main" id="{97E466D4-2618-E53B-13EA-854D6098A62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6667" r="16667"/>
          <a:stretch/>
        </p:blipFill>
        <p:spPr>
          <a:xfrm>
            <a:off x="4899171" y="-215469"/>
            <a:ext cx="5849632" cy="5849632"/>
          </a:xfrm>
        </p:spPr>
      </p:pic>
      <p:sp>
        <p:nvSpPr>
          <p:cNvPr id="7" name="TextBox 6">
            <a:extLst>
              <a:ext uri="{FF2B5EF4-FFF2-40B4-BE49-F238E27FC236}">
                <a16:creationId xmlns:a16="http://schemas.microsoft.com/office/drawing/2014/main" id="{05897868-1427-3975-B69E-AC68F22E6847}"/>
              </a:ext>
            </a:extLst>
          </p:cNvPr>
          <p:cNvSpPr txBox="1"/>
          <p:nvPr/>
        </p:nvSpPr>
        <p:spPr>
          <a:xfrm>
            <a:off x="318915" y="2375209"/>
            <a:ext cx="4580256" cy="2629053"/>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600" b="1" dirty="0">
                <a:solidFill>
                  <a:schemeClr val="tx1">
                    <a:lumMod val="75000"/>
                    <a:lumOff val="25000"/>
                  </a:schemeClr>
                </a:solidFill>
                <a:cs typeface="Arial" panose="020B0604020202020204" pitchFamily="34" charset="0"/>
              </a:rPr>
              <a:t>Have you ever </a:t>
            </a:r>
            <a:r>
              <a:rPr lang="en-US" sz="1600" b="1" i="1" dirty="0">
                <a:solidFill>
                  <a:schemeClr val="tx1">
                    <a:lumMod val="75000"/>
                    <a:lumOff val="25000"/>
                  </a:schemeClr>
                </a:solidFill>
                <a:cs typeface="Arial" panose="020B0604020202020204" pitchFamily="34" charset="0"/>
              </a:rPr>
              <a:t>used</a:t>
            </a:r>
            <a:r>
              <a:rPr lang="en-US" sz="1600" b="1" dirty="0">
                <a:solidFill>
                  <a:schemeClr val="tx1">
                    <a:lumMod val="75000"/>
                    <a:lumOff val="25000"/>
                  </a:schemeClr>
                </a:solidFill>
                <a:cs typeface="Arial" panose="020B0604020202020204" pitchFamily="34" charset="0"/>
              </a:rPr>
              <a:t> Shiny-based apps?</a:t>
            </a:r>
          </a:p>
          <a:p>
            <a:pPr marL="285750" indent="-285750">
              <a:lnSpc>
                <a:spcPct val="150000"/>
              </a:lnSpc>
              <a:buFont typeface="Arial" panose="020B0604020202020204" pitchFamily="34" charset="0"/>
              <a:buChar char="•"/>
            </a:pPr>
            <a:r>
              <a:rPr lang="en-US" sz="1600" b="1" dirty="0">
                <a:solidFill>
                  <a:schemeClr val="tx1">
                    <a:lumMod val="75000"/>
                    <a:lumOff val="25000"/>
                  </a:schemeClr>
                </a:solidFill>
                <a:cs typeface="Arial" panose="020B0604020202020204" pitchFamily="34" charset="0"/>
              </a:rPr>
              <a:t>What is your experience level with </a:t>
            </a:r>
            <a:r>
              <a:rPr lang="en-US" sz="1600" b="1" i="1" dirty="0">
                <a:solidFill>
                  <a:schemeClr val="tx1">
                    <a:lumMod val="75000"/>
                    <a:lumOff val="25000"/>
                  </a:schemeClr>
                </a:solidFill>
                <a:cs typeface="Arial" panose="020B0604020202020204" pitchFamily="34" charset="0"/>
              </a:rPr>
              <a:t>developing</a:t>
            </a:r>
            <a:r>
              <a:rPr lang="en-US" sz="1600" b="1" dirty="0">
                <a:solidFill>
                  <a:schemeClr val="tx1">
                    <a:lumMod val="75000"/>
                    <a:lumOff val="25000"/>
                  </a:schemeClr>
                </a:solidFill>
                <a:cs typeface="Arial" panose="020B0604020202020204" pitchFamily="34" charset="0"/>
              </a:rPr>
              <a:t> Shiny apps?</a:t>
            </a:r>
          </a:p>
          <a:p>
            <a:pPr marL="285750" indent="-285750">
              <a:lnSpc>
                <a:spcPct val="150000"/>
              </a:lnSpc>
              <a:buFont typeface="Arial" panose="020B0604020202020204" pitchFamily="34" charset="0"/>
              <a:buChar char="•"/>
            </a:pPr>
            <a:r>
              <a:rPr lang="en-US" sz="1600" b="1" dirty="0">
                <a:solidFill>
                  <a:schemeClr val="tx1">
                    <a:lumMod val="75000"/>
                    <a:lumOff val="25000"/>
                  </a:schemeClr>
                </a:solidFill>
                <a:cs typeface="Arial" panose="020B0604020202020204" pitchFamily="34" charset="0"/>
              </a:rPr>
              <a:t>Do you or does your company typically use Shiny for data exploration, presentations, outputs for regulatory submission, or both/neither?</a:t>
            </a:r>
          </a:p>
        </p:txBody>
      </p:sp>
      <p:pic>
        <p:nvPicPr>
          <p:cNvPr id="2" name="Picture 1">
            <a:extLst>
              <a:ext uri="{FF2B5EF4-FFF2-40B4-BE49-F238E27FC236}">
                <a16:creationId xmlns:a16="http://schemas.microsoft.com/office/drawing/2014/main" id="{1575E68A-BA71-6B91-1F07-3D3706F7BD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79538" y="5004262"/>
            <a:ext cx="1780099" cy="1780099"/>
          </a:xfrm>
          <a:prstGeom prst="rect">
            <a:avLst/>
          </a:prstGeom>
        </p:spPr>
      </p:pic>
      <p:pic>
        <p:nvPicPr>
          <p:cNvPr id="5" name="Picture 4">
            <a:extLst>
              <a:ext uri="{FF2B5EF4-FFF2-40B4-BE49-F238E27FC236}">
                <a16:creationId xmlns:a16="http://schemas.microsoft.com/office/drawing/2014/main" id="{3DFC432E-CADE-0FA3-19AA-3A6F9F8A7068}"/>
              </a:ext>
            </a:extLst>
          </p:cNvPr>
          <p:cNvPicPr>
            <a:picLocks noChangeAspect="1"/>
          </p:cNvPicPr>
          <p:nvPr/>
        </p:nvPicPr>
        <p:blipFill>
          <a:blip r:embed="rId4"/>
          <a:stretch>
            <a:fillRect/>
          </a:stretch>
        </p:blipFill>
        <p:spPr>
          <a:xfrm>
            <a:off x="2863618" y="5197294"/>
            <a:ext cx="1313954" cy="1394034"/>
          </a:xfrm>
          <a:prstGeom prst="rect">
            <a:avLst/>
          </a:prstGeom>
        </p:spPr>
      </p:pic>
      <p:sp>
        <p:nvSpPr>
          <p:cNvPr id="8" name="TextBox 7">
            <a:extLst>
              <a:ext uri="{FF2B5EF4-FFF2-40B4-BE49-F238E27FC236}">
                <a16:creationId xmlns:a16="http://schemas.microsoft.com/office/drawing/2014/main" id="{2F8AEAB9-640C-0991-8E6F-389D00B20D82}"/>
              </a:ext>
            </a:extLst>
          </p:cNvPr>
          <p:cNvSpPr txBox="1"/>
          <p:nvPr/>
        </p:nvSpPr>
        <p:spPr>
          <a:xfrm>
            <a:off x="542107" y="5529365"/>
            <a:ext cx="2456337" cy="566758"/>
          </a:xfrm>
          <a:prstGeom prst="rect">
            <a:avLst/>
          </a:prstGeom>
          <a:noFill/>
        </p:spPr>
        <p:txBody>
          <a:bodyPr wrap="square">
            <a:spAutoFit/>
          </a:bodyPr>
          <a:lstStyle/>
          <a:p>
            <a:pPr>
              <a:lnSpc>
                <a:spcPct val="150000"/>
              </a:lnSpc>
            </a:pPr>
            <a:r>
              <a:rPr lang="en-US" sz="1100" i="1" dirty="0">
                <a:solidFill>
                  <a:schemeClr val="accent6">
                    <a:lumMod val="75000"/>
                  </a:schemeClr>
                </a:solidFill>
                <a:cs typeface="Arial" panose="020B0604020202020204" pitchFamily="34" charset="0"/>
              </a:rPr>
              <a:t>Join the </a:t>
            </a:r>
            <a:r>
              <a:rPr lang="en-US" sz="1100" i="1" dirty="0" err="1">
                <a:solidFill>
                  <a:schemeClr val="accent6">
                    <a:lumMod val="75000"/>
                  </a:schemeClr>
                </a:solidFill>
                <a:cs typeface="Arial" panose="020B0604020202020204" pitchFamily="34" charset="0"/>
              </a:rPr>
              <a:t>Mentimeter</a:t>
            </a:r>
            <a:r>
              <a:rPr lang="en-US" sz="1100" i="1" dirty="0">
                <a:solidFill>
                  <a:schemeClr val="accent6">
                    <a:lumMod val="75000"/>
                  </a:schemeClr>
                </a:solidFill>
                <a:cs typeface="Arial" panose="020B0604020202020204" pitchFamily="34" charset="0"/>
              </a:rPr>
              <a:t> to submit your responses (it’s anonymous!)</a:t>
            </a:r>
          </a:p>
        </p:txBody>
      </p:sp>
      <p:sp>
        <p:nvSpPr>
          <p:cNvPr id="9" name="TextBox 8">
            <a:extLst>
              <a:ext uri="{FF2B5EF4-FFF2-40B4-BE49-F238E27FC236}">
                <a16:creationId xmlns:a16="http://schemas.microsoft.com/office/drawing/2014/main" id="{8311B868-04F1-40DC-15A3-6476618109DC}"/>
              </a:ext>
            </a:extLst>
          </p:cNvPr>
          <p:cNvSpPr txBox="1"/>
          <p:nvPr/>
        </p:nvSpPr>
        <p:spPr>
          <a:xfrm>
            <a:off x="475633" y="863057"/>
            <a:ext cx="4580256" cy="1446550"/>
          </a:xfrm>
          <a:prstGeom prst="rect">
            <a:avLst/>
          </a:prstGeom>
          <a:noFill/>
        </p:spPr>
        <p:txBody>
          <a:bodyPr wrap="square" rtlCol="0">
            <a:spAutoFit/>
          </a:bodyPr>
          <a:lstStyle/>
          <a:p>
            <a:r>
              <a:rPr lang="en-US" sz="4400" b="1" dirty="0">
                <a:solidFill>
                  <a:schemeClr val="tx1">
                    <a:lumMod val="75000"/>
                    <a:lumOff val="25000"/>
                  </a:schemeClr>
                </a:solidFill>
              </a:rPr>
              <a:t>Let’s learn about each other!</a:t>
            </a:r>
          </a:p>
        </p:txBody>
      </p:sp>
    </p:spTree>
    <p:extLst>
      <p:ext uri="{BB962C8B-B14F-4D97-AF65-F5344CB8AC3E}">
        <p14:creationId xmlns:p14="http://schemas.microsoft.com/office/powerpoint/2010/main" val="3891390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p:cNvSpPr/>
          <p:nvPr/>
        </p:nvSpPr>
        <p:spPr>
          <a:xfrm rot="20641633" flipH="1">
            <a:off x="7474476" y="-2402870"/>
            <a:ext cx="7288195" cy="10312344"/>
          </a:xfrm>
          <a:custGeom>
            <a:avLst/>
            <a:gdLst>
              <a:gd name="connsiteX0" fmla="*/ 4673599 w 4673599"/>
              <a:gd name="connsiteY0" fmla="*/ 0 h 6858000"/>
              <a:gd name="connsiteX1" fmla="*/ 2095642 w 4673599"/>
              <a:gd name="connsiteY1" fmla="*/ 0 h 6858000"/>
              <a:gd name="connsiteX2" fmla="*/ 1631794 w 4673599"/>
              <a:gd name="connsiteY2" fmla="*/ 1517946 h 6858000"/>
              <a:gd name="connsiteX3" fmla="*/ 1778091 w 4673599"/>
              <a:gd name="connsiteY3" fmla="*/ 1650910 h 6858000"/>
              <a:gd name="connsiteX4" fmla="*/ 2514600 w 4673599"/>
              <a:gd name="connsiteY4" fmla="*/ 3429000 h 6858000"/>
              <a:gd name="connsiteX5" fmla="*/ 506779 w 4673599"/>
              <a:gd name="connsiteY5" fmla="*/ 5892513 h 6858000"/>
              <a:gd name="connsiteX6" fmla="*/ 284672 w 4673599"/>
              <a:gd name="connsiteY6" fmla="*/ 5926410 h 6858000"/>
              <a:gd name="connsiteX7" fmla="*/ 0 w 4673599"/>
              <a:gd name="connsiteY7" fmla="*/ 6858000 h 6858000"/>
              <a:gd name="connsiteX8" fmla="*/ 2577957 w 4673599"/>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3599" h="6858000">
                <a:moveTo>
                  <a:pt x="4673599" y="0"/>
                </a:moveTo>
                <a:lnTo>
                  <a:pt x="2095642" y="0"/>
                </a:lnTo>
                <a:lnTo>
                  <a:pt x="1631794" y="1517946"/>
                </a:lnTo>
                <a:lnTo>
                  <a:pt x="1778091" y="1650910"/>
                </a:lnTo>
                <a:cubicBezTo>
                  <a:pt x="2233144" y="2105963"/>
                  <a:pt x="2514600" y="2734613"/>
                  <a:pt x="2514600" y="3429000"/>
                </a:cubicBezTo>
                <a:cubicBezTo>
                  <a:pt x="2514600" y="4644178"/>
                  <a:pt x="1652640" y="5658035"/>
                  <a:pt x="506779" y="5892513"/>
                </a:cubicBezTo>
                <a:lnTo>
                  <a:pt x="284672" y="5926410"/>
                </a:lnTo>
                <a:lnTo>
                  <a:pt x="0" y="6858000"/>
                </a:lnTo>
                <a:lnTo>
                  <a:pt x="2577957" y="6858000"/>
                </a:lnTo>
                <a:close/>
              </a:path>
            </a:pathLst>
          </a:cu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60000"/>
                  <a:lumOff val="40000"/>
                </a:schemeClr>
              </a:solidFill>
            </a:endParaRPr>
          </a:p>
        </p:txBody>
      </p:sp>
      <p:sp>
        <p:nvSpPr>
          <p:cNvPr id="5" name="Freeform 4"/>
          <p:cNvSpPr/>
          <p:nvPr/>
        </p:nvSpPr>
        <p:spPr>
          <a:xfrm rot="11789311">
            <a:off x="5959079" y="6295580"/>
            <a:ext cx="1828800" cy="914400"/>
          </a:xfrm>
          <a:custGeom>
            <a:avLst/>
            <a:gdLst>
              <a:gd name="connsiteX0" fmla="*/ 0 w 1828800"/>
              <a:gd name="connsiteY0" fmla="*/ 0 h 914400"/>
              <a:gd name="connsiteX1" fmla="*/ 284992 w 1828800"/>
              <a:gd name="connsiteY1" fmla="*/ 0 h 914400"/>
              <a:gd name="connsiteX2" fmla="*/ 914400 w 1828800"/>
              <a:gd name="connsiteY2" fmla="*/ 629408 h 914400"/>
              <a:gd name="connsiteX3" fmla="*/ 1543808 w 1828800"/>
              <a:gd name="connsiteY3" fmla="*/ 0 h 914400"/>
              <a:gd name="connsiteX4" fmla="*/ 1828800 w 1828800"/>
              <a:gd name="connsiteY4" fmla="*/ 0 h 914400"/>
              <a:gd name="connsiteX5" fmla="*/ 914400 w 1828800"/>
              <a:gd name="connsiteY5" fmla="*/ 914400 h 914400"/>
              <a:gd name="connsiteX6" fmla="*/ 0 w 1828800"/>
              <a:gd name="connsiteY6"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8800" h="914400">
                <a:moveTo>
                  <a:pt x="0" y="0"/>
                </a:moveTo>
                <a:lnTo>
                  <a:pt x="284992" y="0"/>
                </a:lnTo>
                <a:cubicBezTo>
                  <a:pt x="284992" y="347612"/>
                  <a:pt x="566788" y="629408"/>
                  <a:pt x="914400" y="629408"/>
                </a:cubicBezTo>
                <a:cubicBezTo>
                  <a:pt x="1262012" y="629408"/>
                  <a:pt x="1543808" y="347612"/>
                  <a:pt x="1543808" y="0"/>
                </a:cubicBezTo>
                <a:lnTo>
                  <a:pt x="1828800" y="0"/>
                </a:lnTo>
                <a:cubicBezTo>
                  <a:pt x="1828800" y="505009"/>
                  <a:pt x="1419409" y="914400"/>
                  <a:pt x="914400" y="914400"/>
                </a:cubicBezTo>
                <a:cubicBezTo>
                  <a:pt x="409391" y="914400"/>
                  <a:pt x="0" y="505009"/>
                  <a:pt x="0" y="0"/>
                </a:cubicBezTo>
                <a:close/>
              </a:path>
            </a:pathLst>
          </a:custGeom>
          <a:solidFill>
            <a:srgbClr val="68B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2060"/>
              </a:solidFill>
            </a:endParaRPr>
          </a:p>
        </p:txBody>
      </p:sp>
      <p:sp>
        <p:nvSpPr>
          <p:cNvPr id="9" name="TextBox 8"/>
          <p:cNvSpPr txBox="1"/>
          <p:nvPr/>
        </p:nvSpPr>
        <p:spPr>
          <a:xfrm>
            <a:off x="475633" y="863057"/>
            <a:ext cx="11141654" cy="769441"/>
          </a:xfrm>
          <a:prstGeom prst="rect">
            <a:avLst/>
          </a:prstGeom>
          <a:noFill/>
        </p:spPr>
        <p:txBody>
          <a:bodyPr wrap="square" rtlCol="0">
            <a:spAutoFit/>
          </a:bodyPr>
          <a:lstStyle/>
          <a:p>
            <a:r>
              <a:rPr lang="en-US" sz="4400" b="1" dirty="0">
                <a:solidFill>
                  <a:schemeClr val="tx1">
                    <a:lumMod val="75000"/>
                    <a:lumOff val="25000"/>
                  </a:schemeClr>
                </a:solidFill>
              </a:rPr>
              <a:t>Shiny App Pilots to the FDA</a:t>
            </a:r>
          </a:p>
        </p:txBody>
      </p:sp>
      <p:sp>
        <p:nvSpPr>
          <p:cNvPr id="10" name="TextBox 9">
            <a:extLst>
              <a:ext uri="{FF2B5EF4-FFF2-40B4-BE49-F238E27FC236}">
                <a16:creationId xmlns:a16="http://schemas.microsoft.com/office/drawing/2014/main" id="{2C5A9FE0-9812-4BFB-8368-1529A989D8E7}"/>
              </a:ext>
            </a:extLst>
          </p:cNvPr>
          <p:cNvSpPr txBox="1"/>
          <p:nvPr/>
        </p:nvSpPr>
        <p:spPr>
          <a:xfrm flipH="1">
            <a:off x="475631" y="1632498"/>
            <a:ext cx="7484055" cy="5551713"/>
          </a:xfrm>
          <a:prstGeom prst="rect">
            <a:avLst/>
          </a:prstGeom>
          <a:noFill/>
        </p:spPr>
        <p:txBody>
          <a:bodyPr wrap="square" rtlCol="0">
            <a:spAutoFit/>
          </a:bodyPr>
          <a:lstStyle/>
          <a:p>
            <a:pPr>
              <a:lnSpc>
                <a:spcPct val="150000"/>
              </a:lnSpc>
            </a:pPr>
            <a:endParaRPr lang="en-US" sz="1400" b="0" dirty="0">
              <a:effectLst/>
              <a:latin typeface="Open Sans" panose="020B0606030504020204" pitchFamily="34" charset="0"/>
            </a:endParaRPr>
          </a:p>
          <a:p>
            <a:pPr marL="285750" indent="-285750">
              <a:lnSpc>
                <a:spcPct val="150000"/>
              </a:lnSpc>
              <a:buFont typeface="Arial" panose="020B0604020202020204" pitchFamily="34" charset="0"/>
              <a:buChar char="•"/>
            </a:pPr>
            <a:r>
              <a:rPr lang="en-US" sz="1400" b="0" dirty="0">
                <a:effectLst/>
                <a:latin typeface="Open Sans" panose="020B0606030504020204" pitchFamily="34" charset="0"/>
              </a:rPr>
              <a:t>R Submissions Working </a:t>
            </a:r>
            <a:r>
              <a:rPr lang="en-US" sz="1400" dirty="0">
                <a:latin typeface="Open Sans" panose="020B0606030504020204" pitchFamily="34" charset="0"/>
              </a:rPr>
              <a:t>G</a:t>
            </a:r>
            <a:r>
              <a:rPr lang="en-US" sz="1400" b="0" dirty="0">
                <a:effectLst/>
                <a:latin typeface="Open Sans" panose="020B0606030504020204" pitchFamily="34" charset="0"/>
              </a:rPr>
              <a:t>roup</a:t>
            </a:r>
          </a:p>
          <a:p>
            <a:pPr marL="285750" indent="-285750">
              <a:lnSpc>
                <a:spcPct val="150000"/>
              </a:lnSpc>
              <a:buFont typeface="Arial" panose="020B0604020202020204" pitchFamily="34" charset="0"/>
              <a:buChar char="•"/>
            </a:pPr>
            <a:r>
              <a:rPr lang="en-US" sz="1400" b="0" dirty="0">
                <a:effectLst/>
                <a:latin typeface="Open Sans" panose="020B0606030504020204" pitchFamily="34" charset="0"/>
              </a:rPr>
              <a:t>General focus on process rather than conten</a:t>
            </a:r>
            <a:r>
              <a:rPr lang="en-US" sz="1400" dirty="0">
                <a:latin typeface="Open Sans" panose="020B0606030504020204" pitchFamily="34" charset="0"/>
              </a:rPr>
              <a:t>t (ex: moving R files)</a:t>
            </a:r>
          </a:p>
          <a:p>
            <a:pPr marL="285750" indent="-285750">
              <a:lnSpc>
                <a:spcPct val="150000"/>
              </a:lnSpc>
              <a:buFont typeface="Arial" panose="020B0604020202020204" pitchFamily="34" charset="0"/>
              <a:buChar char="•"/>
            </a:pPr>
            <a:r>
              <a:rPr lang="en-US" sz="1400" dirty="0">
                <a:latin typeface="Open Sans" panose="020B0606030504020204" pitchFamily="34" charset="0"/>
              </a:rPr>
              <a:t> Emphasis that Shiny apps not to replace standard analysis programs</a:t>
            </a:r>
          </a:p>
          <a:p>
            <a:pPr>
              <a:lnSpc>
                <a:spcPct val="150000"/>
              </a:lnSpc>
            </a:pPr>
            <a:endParaRPr lang="en-US" sz="1400" b="0" dirty="0">
              <a:effectLst/>
              <a:latin typeface="Open Sans" panose="020B0606030504020204" pitchFamily="34" charset="0"/>
            </a:endParaRPr>
          </a:p>
          <a:p>
            <a:pPr marL="285750" indent="-285750">
              <a:lnSpc>
                <a:spcPct val="150000"/>
              </a:lnSpc>
              <a:buFont typeface="Arial" panose="020B0604020202020204" pitchFamily="34" charset="0"/>
              <a:buChar char="•"/>
            </a:pPr>
            <a:r>
              <a:rPr lang="en-US" sz="1400" b="0" i="1" dirty="0">
                <a:effectLst/>
                <a:latin typeface="Open Sans" panose="020B0606030504020204" pitchFamily="34" charset="0"/>
              </a:rPr>
              <a:t>Pilot 2 </a:t>
            </a:r>
            <a:r>
              <a:rPr lang="en-US" sz="1400" b="0" i="0" dirty="0">
                <a:effectLst/>
                <a:latin typeface="Open Sans" panose="020B0606030504020204" pitchFamily="34" charset="0"/>
              </a:rPr>
              <a:t>(</a:t>
            </a:r>
            <a:r>
              <a:rPr lang="en-US" sz="1400" b="0" i="0" dirty="0">
                <a:effectLst/>
                <a:latin typeface="Open Sans" panose="020B0606030504020204" pitchFamily="34" charset="0"/>
                <a:hlinkClick r:id="rId2"/>
              </a:rPr>
              <a:t>GitHub webpage for pilot</a:t>
            </a:r>
            <a:r>
              <a:rPr lang="en-US" sz="1400" dirty="0">
                <a:latin typeface="Open Sans" panose="020B0606030504020204" pitchFamily="34" charset="0"/>
              </a:rPr>
              <a:t>)</a:t>
            </a:r>
            <a:endParaRPr lang="en-US" sz="1400" b="0" i="0" dirty="0">
              <a:effectLst/>
              <a:latin typeface="Open Sans" panose="020B0606030504020204" pitchFamily="34" charset="0"/>
            </a:endParaRPr>
          </a:p>
          <a:p>
            <a:pPr marL="742950" lvl="1" indent="-285750">
              <a:lnSpc>
                <a:spcPct val="150000"/>
              </a:lnSpc>
              <a:buFont typeface="Arial" panose="020B0604020202020204" pitchFamily="34" charset="0"/>
              <a:buChar char="•"/>
            </a:pPr>
            <a:r>
              <a:rPr lang="en-US" sz="1400" dirty="0">
                <a:latin typeface="Open Sans" panose="020B0606030504020204" pitchFamily="34" charset="0"/>
              </a:rPr>
              <a:t>3 tables and 1 figure, using SDTM and </a:t>
            </a:r>
            <a:r>
              <a:rPr lang="en-US" sz="1400" dirty="0" err="1">
                <a:latin typeface="Open Sans" panose="020B0606030504020204" pitchFamily="34" charset="0"/>
              </a:rPr>
              <a:t>ADaM</a:t>
            </a:r>
            <a:r>
              <a:rPr lang="en-US" sz="1400" dirty="0">
                <a:latin typeface="Open Sans" panose="020B0606030504020204" pitchFamily="34" charset="0"/>
              </a:rPr>
              <a:t> as source data</a:t>
            </a:r>
          </a:p>
          <a:p>
            <a:pPr marL="742950" lvl="1" indent="-285750">
              <a:lnSpc>
                <a:spcPct val="150000"/>
              </a:lnSpc>
              <a:buFont typeface="Arial" panose="020B0604020202020204" pitchFamily="34" charset="0"/>
              <a:buChar char="•"/>
            </a:pPr>
            <a:r>
              <a:rPr lang="en-US" sz="1400" dirty="0">
                <a:latin typeface="Open Sans" panose="020B0606030504020204" pitchFamily="34" charset="0"/>
              </a:rPr>
              <a:t>Finding of moving away from </a:t>
            </a:r>
            <a:r>
              <a:rPr lang="en-US" sz="1400" dirty="0" err="1">
                <a:latin typeface="Open Sans" panose="020B0606030504020204" pitchFamily="34" charset="0"/>
              </a:rPr>
              <a:t>pkglite</a:t>
            </a:r>
            <a:r>
              <a:rPr lang="en-US" sz="1400" dirty="0">
                <a:latin typeface="Open Sans" panose="020B0606030504020204" pitchFamily="34" charset="0"/>
              </a:rPr>
              <a:t>; package availability on CRAN</a:t>
            </a:r>
          </a:p>
          <a:p>
            <a:pPr marL="742950" lvl="1" indent="-285750">
              <a:lnSpc>
                <a:spcPct val="150000"/>
              </a:lnSpc>
              <a:buFont typeface="Arial" panose="020B0604020202020204" pitchFamily="34" charset="0"/>
              <a:buChar char="•"/>
            </a:pPr>
            <a:r>
              <a:rPr lang="en-US" sz="1400" dirty="0">
                <a:latin typeface="Open Sans" panose="020B0606030504020204" pitchFamily="34" charset="0"/>
              </a:rPr>
              <a:t>S</a:t>
            </a:r>
            <a:r>
              <a:rPr lang="en-US" sz="1400" b="0" i="0" dirty="0">
                <a:effectLst/>
                <a:latin typeface="Open Sans" panose="020B0606030504020204" pitchFamily="34" charset="0"/>
              </a:rPr>
              <a:t>uccessful review by FDA in September 2023</a:t>
            </a:r>
          </a:p>
          <a:p>
            <a:pPr lvl="1">
              <a:lnSpc>
                <a:spcPct val="150000"/>
              </a:lnSpc>
            </a:pPr>
            <a:endParaRPr lang="en-US" sz="1400" b="0" i="1" dirty="0">
              <a:effectLst/>
              <a:latin typeface="Open Sans" panose="020B0606030504020204" pitchFamily="34" charset="0"/>
            </a:endParaRPr>
          </a:p>
          <a:p>
            <a:pPr marL="285750" indent="-285750">
              <a:lnSpc>
                <a:spcPct val="150000"/>
              </a:lnSpc>
              <a:buFont typeface="Arial" panose="020B0604020202020204" pitchFamily="34" charset="0"/>
              <a:buChar char="•"/>
            </a:pPr>
            <a:r>
              <a:rPr lang="en-US" sz="1400" b="0" i="1" dirty="0">
                <a:effectLst/>
                <a:latin typeface="Open Sans" panose="020B0606030504020204" pitchFamily="34" charset="0"/>
              </a:rPr>
              <a:t>Pilot 4</a:t>
            </a:r>
            <a:r>
              <a:rPr lang="en-US" sz="1400" i="1" dirty="0">
                <a:latin typeface="Open Sans" panose="020B0606030504020204" pitchFamily="34" charset="0"/>
              </a:rPr>
              <a:t> </a:t>
            </a:r>
            <a:r>
              <a:rPr lang="en-US" sz="1400" b="0" i="0" dirty="0">
                <a:effectLst/>
                <a:latin typeface="Open Sans" panose="020B0606030504020204" pitchFamily="34" charset="0"/>
              </a:rPr>
              <a:t>(</a:t>
            </a:r>
            <a:r>
              <a:rPr lang="en-US" sz="1400" b="0" i="0" dirty="0">
                <a:effectLst/>
                <a:latin typeface="Open Sans" panose="020B0606030504020204" pitchFamily="34" charset="0"/>
                <a:hlinkClick r:id="rId3"/>
              </a:rPr>
              <a:t>GitHub webpage for pilot </a:t>
            </a:r>
            <a:r>
              <a:rPr lang="en-US" sz="1400" b="0" i="0" dirty="0">
                <a:effectLst/>
                <a:latin typeface="Open Sans" panose="020B0606030504020204" pitchFamily="34" charset="0"/>
              </a:rPr>
              <a:t>/ </a:t>
            </a:r>
            <a:r>
              <a:rPr lang="en-US" sz="1400" b="0" i="0" dirty="0">
                <a:effectLst/>
                <a:latin typeface="Open Sans" panose="020B0606030504020204" pitchFamily="34" charset="0"/>
                <a:hlinkClick r:id="rId4"/>
              </a:rPr>
              <a:t>R Consortium post link</a:t>
            </a:r>
            <a:r>
              <a:rPr lang="en-US" sz="1400" b="0" i="0" dirty="0">
                <a:effectLst/>
                <a:latin typeface="Open Sans" panose="020B0606030504020204" pitchFamily="34" charset="0"/>
              </a:rPr>
              <a:t>)</a:t>
            </a:r>
          </a:p>
          <a:p>
            <a:pPr marL="742950" lvl="1" indent="-285750">
              <a:lnSpc>
                <a:spcPct val="150000"/>
              </a:lnSpc>
              <a:buFont typeface="Arial" panose="020B0604020202020204" pitchFamily="34" charset="0"/>
              <a:buChar char="•"/>
            </a:pPr>
            <a:r>
              <a:rPr lang="en-US" sz="1400" b="0" i="0" dirty="0">
                <a:effectLst/>
                <a:latin typeface="Open Sans" panose="020B0606030504020204" pitchFamily="34" charset="0"/>
              </a:rPr>
              <a:t>Objective of exploring novel technologies for bundling Shiny apps into self-contained packages</a:t>
            </a:r>
          </a:p>
          <a:p>
            <a:pPr marL="742950" lvl="1" indent="-285750">
              <a:lnSpc>
                <a:spcPct val="150000"/>
              </a:lnSpc>
              <a:buFont typeface="Arial" panose="020B0604020202020204" pitchFamily="34" charset="0"/>
              <a:buChar char="•"/>
            </a:pPr>
            <a:r>
              <a:rPr lang="en-US" sz="1400" dirty="0">
                <a:latin typeface="Open Sans" panose="020B0606030504020204" pitchFamily="34" charset="0"/>
              </a:rPr>
              <a:t>“More to come with Containers!”</a:t>
            </a:r>
          </a:p>
          <a:p>
            <a:pPr marL="742950" lvl="1" indent="-285750">
              <a:lnSpc>
                <a:spcPct val="150000"/>
              </a:lnSpc>
              <a:buFont typeface="Arial" panose="020B0604020202020204" pitchFamily="34" charset="0"/>
              <a:buChar char="•"/>
            </a:pPr>
            <a:r>
              <a:rPr lang="en-US" sz="1400" dirty="0">
                <a:latin typeface="Open Sans" panose="020B0606030504020204" pitchFamily="34" charset="0"/>
              </a:rPr>
              <a:t>Under active review as of late November 2024</a:t>
            </a:r>
            <a:endParaRPr lang="en-US" sz="1400" b="0" i="0" dirty="0">
              <a:effectLst/>
              <a:latin typeface="Open Sans" panose="020B0606030504020204" pitchFamily="34" charset="0"/>
            </a:endParaRPr>
          </a:p>
          <a:p>
            <a:pPr marL="742950" lvl="1" indent="-285750">
              <a:lnSpc>
                <a:spcPct val="150000"/>
              </a:lnSpc>
              <a:buFont typeface="Arial" panose="020B0604020202020204" pitchFamily="34" charset="0"/>
              <a:buChar char="•"/>
            </a:pPr>
            <a:endParaRPr lang="en-US" sz="1400" b="0" i="0" dirty="0">
              <a:effectLst/>
              <a:latin typeface="Open Sans" panose="020B0606030504020204" pitchFamily="34" charset="0"/>
            </a:endParaRPr>
          </a:p>
          <a:p>
            <a:pPr marL="742950" lvl="1" indent="-285750">
              <a:lnSpc>
                <a:spcPct val="150000"/>
              </a:lnSpc>
              <a:buFont typeface="Arial" panose="020B0604020202020204" pitchFamily="34" charset="0"/>
              <a:buChar char="•"/>
            </a:pPr>
            <a:endParaRPr lang="en-US" sz="1400" b="0" i="0" dirty="0">
              <a:effectLst/>
              <a:latin typeface="Open Sans" panose="020B0606030504020204" pitchFamily="34" charset="0"/>
            </a:endParaRPr>
          </a:p>
        </p:txBody>
      </p:sp>
      <p:pic>
        <p:nvPicPr>
          <p:cNvPr id="3074" name="Picture 2">
            <a:extLst>
              <a:ext uri="{FF2B5EF4-FFF2-40B4-BE49-F238E27FC236}">
                <a16:creationId xmlns:a16="http://schemas.microsoft.com/office/drawing/2014/main" id="{570C9800-B930-C45A-ECBD-59EBEF1D99A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3642" b="14619"/>
          <a:stretch/>
        </p:blipFill>
        <p:spPr bwMode="auto">
          <a:xfrm>
            <a:off x="7630842" y="2337106"/>
            <a:ext cx="4085527" cy="21981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2482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p:cNvSpPr/>
          <p:nvPr/>
        </p:nvSpPr>
        <p:spPr>
          <a:xfrm flipH="1">
            <a:off x="4860834" y="0"/>
            <a:ext cx="4673599" cy="6858000"/>
          </a:xfrm>
          <a:custGeom>
            <a:avLst/>
            <a:gdLst>
              <a:gd name="connsiteX0" fmla="*/ 4673599 w 4673599"/>
              <a:gd name="connsiteY0" fmla="*/ 0 h 6858000"/>
              <a:gd name="connsiteX1" fmla="*/ 2095642 w 4673599"/>
              <a:gd name="connsiteY1" fmla="*/ 0 h 6858000"/>
              <a:gd name="connsiteX2" fmla="*/ 1631794 w 4673599"/>
              <a:gd name="connsiteY2" fmla="*/ 1517946 h 6858000"/>
              <a:gd name="connsiteX3" fmla="*/ 1778091 w 4673599"/>
              <a:gd name="connsiteY3" fmla="*/ 1650910 h 6858000"/>
              <a:gd name="connsiteX4" fmla="*/ 2514600 w 4673599"/>
              <a:gd name="connsiteY4" fmla="*/ 3429000 h 6858000"/>
              <a:gd name="connsiteX5" fmla="*/ 506779 w 4673599"/>
              <a:gd name="connsiteY5" fmla="*/ 5892513 h 6858000"/>
              <a:gd name="connsiteX6" fmla="*/ 284672 w 4673599"/>
              <a:gd name="connsiteY6" fmla="*/ 5926410 h 6858000"/>
              <a:gd name="connsiteX7" fmla="*/ 0 w 4673599"/>
              <a:gd name="connsiteY7" fmla="*/ 6858000 h 6858000"/>
              <a:gd name="connsiteX8" fmla="*/ 2577957 w 4673599"/>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3599" h="6858000">
                <a:moveTo>
                  <a:pt x="4673599" y="0"/>
                </a:moveTo>
                <a:lnTo>
                  <a:pt x="2095642" y="0"/>
                </a:lnTo>
                <a:lnTo>
                  <a:pt x="1631794" y="1517946"/>
                </a:lnTo>
                <a:lnTo>
                  <a:pt x="1778091" y="1650910"/>
                </a:lnTo>
                <a:cubicBezTo>
                  <a:pt x="2233144" y="2105963"/>
                  <a:pt x="2514600" y="2734613"/>
                  <a:pt x="2514600" y="3429000"/>
                </a:cubicBezTo>
                <a:cubicBezTo>
                  <a:pt x="2514600" y="4644178"/>
                  <a:pt x="1652640" y="5658035"/>
                  <a:pt x="506779" y="5892513"/>
                </a:cubicBezTo>
                <a:lnTo>
                  <a:pt x="284672" y="5926410"/>
                </a:lnTo>
                <a:lnTo>
                  <a:pt x="0" y="6858000"/>
                </a:lnTo>
                <a:lnTo>
                  <a:pt x="2577957" y="6858000"/>
                </a:lnTo>
                <a:close/>
              </a:path>
            </a:pathLst>
          </a:custGeom>
          <a:solidFill>
            <a:srgbClr val="68B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4"/>
          <p:cNvSpPr/>
          <p:nvPr/>
        </p:nvSpPr>
        <p:spPr>
          <a:xfrm>
            <a:off x="3810758" y="0"/>
            <a:ext cx="1828800" cy="914400"/>
          </a:xfrm>
          <a:custGeom>
            <a:avLst/>
            <a:gdLst>
              <a:gd name="connsiteX0" fmla="*/ 0 w 1828800"/>
              <a:gd name="connsiteY0" fmla="*/ 0 h 914400"/>
              <a:gd name="connsiteX1" fmla="*/ 284992 w 1828800"/>
              <a:gd name="connsiteY1" fmla="*/ 0 h 914400"/>
              <a:gd name="connsiteX2" fmla="*/ 914400 w 1828800"/>
              <a:gd name="connsiteY2" fmla="*/ 629408 h 914400"/>
              <a:gd name="connsiteX3" fmla="*/ 1543808 w 1828800"/>
              <a:gd name="connsiteY3" fmla="*/ 0 h 914400"/>
              <a:gd name="connsiteX4" fmla="*/ 1828800 w 1828800"/>
              <a:gd name="connsiteY4" fmla="*/ 0 h 914400"/>
              <a:gd name="connsiteX5" fmla="*/ 914400 w 1828800"/>
              <a:gd name="connsiteY5" fmla="*/ 914400 h 914400"/>
              <a:gd name="connsiteX6" fmla="*/ 0 w 1828800"/>
              <a:gd name="connsiteY6" fmla="*/ 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28800" h="914400">
                <a:moveTo>
                  <a:pt x="0" y="0"/>
                </a:moveTo>
                <a:lnTo>
                  <a:pt x="284992" y="0"/>
                </a:lnTo>
                <a:cubicBezTo>
                  <a:pt x="284992" y="347612"/>
                  <a:pt x="566788" y="629408"/>
                  <a:pt x="914400" y="629408"/>
                </a:cubicBezTo>
                <a:cubicBezTo>
                  <a:pt x="1262012" y="629408"/>
                  <a:pt x="1543808" y="347612"/>
                  <a:pt x="1543808" y="0"/>
                </a:cubicBezTo>
                <a:lnTo>
                  <a:pt x="1828800" y="0"/>
                </a:lnTo>
                <a:cubicBezTo>
                  <a:pt x="1828800" y="505009"/>
                  <a:pt x="1419409" y="914400"/>
                  <a:pt x="914400" y="914400"/>
                </a:cubicBezTo>
                <a:cubicBezTo>
                  <a:pt x="409391" y="914400"/>
                  <a:pt x="0" y="505009"/>
                  <a:pt x="0" y="0"/>
                </a:cubicBezTo>
                <a:close/>
              </a:path>
            </a:pathLst>
          </a:custGeom>
          <a:solidFill>
            <a:srgbClr val="3973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475633" y="863057"/>
            <a:ext cx="4977211" cy="1446550"/>
          </a:xfrm>
          <a:prstGeom prst="rect">
            <a:avLst/>
          </a:prstGeom>
          <a:noFill/>
        </p:spPr>
        <p:txBody>
          <a:bodyPr wrap="square" rtlCol="0">
            <a:spAutoFit/>
          </a:bodyPr>
          <a:lstStyle/>
          <a:p>
            <a:r>
              <a:rPr lang="en-US" sz="4400" b="1" dirty="0">
                <a:solidFill>
                  <a:schemeClr val="tx1">
                    <a:lumMod val="75000"/>
                    <a:lumOff val="25000"/>
                  </a:schemeClr>
                </a:solidFill>
              </a:rPr>
              <a:t>Discussion Questions</a:t>
            </a:r>
          </a:p>
        </p:txBody>
      </p:sp>
      <p:sp>
        <p:nvSpPr>
          <p:cNvPr id="10" name="TextBox 9">
            <a:extLst>
              <a:ext uri="{FF2B5EF4-FFF2-40B4-BE49-F238E27FC236}">
                <a16:creationId xmlns:a16="http://schemas.microsoft.com/office/drawing/2014/main" id="{2C5A9FE0-9812-4BFB-8368-1529A989D8E7}"/>
              </a:ext>
            </a:extLst>
          </p:cNvPr>
          <p:cNvSpPr txBox="1"/>
          <p:nvPr/>
        </p:nvSpPr>
        <p:spPr>
          <a:xfrm flipH="1">
            <a:off x="203086" y="2627226"/>
            <a:ext cx="5249758" cy="4106381"/>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lang="en-US" sz="1600" dirty="0">
                <a:solidFill>
                  <a:schemeClr val="tx1">
                    <a:lumMod val="75000"/>
                    <a:lumOff val="25000"/>
                  </a:schemeClr>
                </a:solidFill>
              </a:rPr>
              <a:t>App validation versus package validation?</a:t>
            </a:r>
          </a:p>
          <a:p>
            <a:pPr marL="742950" lvl="1" indent="-285750">
              <a:lnSpc>
                <a:spcPct val="150000"/>
              </a:lnSpc>
              <a:buFont typeface="Arial" panose="020B0604020202020204" pitchFamily="34" charset="0"/>
              <a:buChar char="•"/>
            </a:pPr>
            <a:r>
              <a:rPr lang="en-US" sz="1600" dirty="0">
                <a:solidFill>
                  <a:schemeClr val="tx1">
                    <a:lumMod val="75000"/>
                    <a:lumOff val="25000"/>
                  </a:schemeClr>
                </a:solidFill>
              </a:rPr>
              <a:t>At what point are you comfortable with considering an app go be “validated?” Do you expect them to be validated to the same rigor as a package is?</a:t>
            </a:r>
          </a:p>
          <a:p>
            <a:pPr marL="742950" lvl="1" indent="-285750">
              <a:lnSpc>
                <a:spcPct val="150000"/>
              </a:lnSpc>
              <a:buFont typeface="Arial" panose="020B0604020202020204" pitchFamily="34" charset="0"/>
              <a:buChar char="•"/>
            </a:pPr>
            <a:r>
              <a:rPr lang="en-US" sz="1600" dirty="0">
                <a:solidFill>
                  <a:schemeClr val="tx1">
                    <a:lumMod val="75000"/>
                    <a:lumOff val="25000"/>
                  </a:schemeClr>
                </a:solidFill>
              </a:rPr>
              <a:t>Do you believe Shiny apps should be used in regulatory submissions? What are the pros and cons? Is it worth the time investment of developing an app and validating it?</a:t>
            </a:r>
          </a:p>
          <a:p>
            <a:pPr marL="742950" lvl="1" indent="-285750">
              <a:lnSpc>
                <a:spcPct val="150000"/>
              </a:lnSpc>
              <a:buFont typeface="Arial" panose="020B0604020202020204" pitchFamily="34" charset="0"/>
              <a:buChar char="•"/>
            </a:pPr>
            <a:r>
              <a:rPr lang="en-US" sz="1600" dirty="0">
                <a:solidFill>
                  <a:schemeClr val="tx1">
                    <a:lumMod val="75000"/>
                    <a:lumOff val="25000"/>
                  </a:schemeClr>
                </a:solidFill>
              </a:rPr>
              <a:t>What other components of Shiny apps may complicate their ability to be validated?</a:t>
            </a:r>
          </a:p>
        </p:txBody>
      </p:sp>
      <p:pic>
        <p:nvPicPr>
          <p:cNvPr id="4" name="Picture Placeholder 3" descr="Top view of office chairs arranged around white round table">
            <a:extLst>
              <a:ext uri="{FF2B5EF4-FFF2-40B4-BE49-F238E27FC236}">
                <a16:creationId xmlns:a16="http://schemas.microsoft.com/office/drawing/2014/main" id="{618E0A2E-ADDD-A13E-629A-A677AC26B7CA}"/>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8140" r="8140"/>
          <a:stretch/>
        </p:blipFill>
        <p:spPr>
          <a:xfrm>
            <a:off x="7158626" y="1053193"/>
            <a:ext cx="4751614" cy="4751614"/>
          </a:xfrm>
        </p:spPr>
      </p:pic>
    </p:spTree>
    <p:extLst>
      <p:ext uri="{BB962C8B-B14F-4D97-AF65-F5344CB8AC3E}">
        <p14:creationId xmlns:p14="http://schemas.microsoft.com/office/powerpoint/2010/main" val="2906046206"/>
      </p:ext>
    </p:extLst>
  </p:cSld>
  <p:clrMapOvr>
    <a:masterClrMapping/>
  </p:clrMapOvr>
</p:sld>
</file>

<file path=ppt/theme/theme1.xml><?xml version="1.0" encoding="utf-8"?>
<a:theme xmlns:a="http://schemas.openxmlformats.org/drawingml/2006/main" name="Office Theme">
  <a:themeElements>
    <a:clrScheme name="Custom 4">
      <a:dk1>
        <a:sysClr val="windowText" lastClr="000000"/>
      </a:dk1>
      <a:lt1>
        <a:sysClr val="window" lastClr="FFFFFF"/>
      </a:lt1>
      <a:dk2>
        <a:srgbClr val="44546A"/>
      </a:dk2>
      <a:lt2>
        <a:srgbClr val="E7E6E6"/>
      </a:lt2>
      <a:accent1>
        <a:srgbClr val="F6DB5F"/>
      </a:accent1>
      <a:accent2>
        <a:srgbClr val="FFB554"/>
      </a:accent2>
      <a:accent3>
        <a:srgbClr val="FE5E51"/>
      </a:accent3>
      <a:accent4>
        <a:srgbClr val="9E3D64"/>
      </a:accent4>
      <a:accent5>
        <a:srgbClr val="36ABB5"/>
      </a:accent5>
      <a:accent6>
        <a:srgbClr val="7578E5"/>
      </a:accent6>
      <a:hlink>
        <a:srgbClr val="0563C1"/>
      </a:hlink>
      <a:folHlink>
        <a:srgbClr val="954F72"/>
      </a:folHlink>
    </a:clrScheme>
    <a:fontScheme name="Custom 1">
      <a:majorFont>
        <a:latin typeface="Muli"/>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5571</TotalTime>
  <Words>704</Words>
  <Application>Microsoft Macintosh PowerPoint</Application>
  <PresentationFormat>Widescreen</PresentationFormat>
  <Paragraphs>101</Paragraphs>
  <Slides>10</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Aptos</vt:lpstr>
      <vt:lpstr>Arial</vt:lpstr>
      <vt:lpstr>Calibri</vt:lpstr>
      <vt:lpstr>Helvetica Neue</vt:lpstr>
      <vt:lpstr>Helvetica Neue Light</vt:lpstr>
      <vt:lpstr>Lato</vt:lpstr>
      <vt:lpstr>Muli</vt:lpstr>
      <vt:lpstr>Open Sans</vt:lpstr>
      <vt:lpstr>Roboto</vt:lpstr>
      <vt:lpstr>Office Theme</vt:lpstr>
      <vt:lpstr>PowerPoint Presentation</vt:lpstr>
      <vt:lpstr>R Consortium Pragmatic Support with Global Reach</vt:lpstr>
      <vt:lpstr>Join the R Consortium! The R Validation Hub is a Working Group under the R Consortium </vt:lpstr>
      <vt:lpstr>Our Membership</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Abercrombie, Jaxon {TDGJ~SOUTH SAN FRANCISCO}</cp:lastModifiedBy>
  <cp:revision>69</cp:revision>
  <dcterms:created xsi:type="dcterms:W3CDTF">2019-12-25T08:43:37Z</dcterms:created>
  <dcterms:modified xsi:type="dcterms:W3CDTF">2025-02-25T16:32:24Z</dcterms:modified>
</cp:coreProperties>
</file>

<file path=docProps/thumbnail.jpeg>
</file>